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07" r:id="rId2"/>
    <p:sldId id="292" r:id="rId3"/>
    <p:sldId id="259" r:id="rId4"/>
    <p:sldId id="303" r:id="rId5"/>
    <p:sldId id="309" r:id="rId6"/>
    <p:sldId id="299" r:id="rId7"/>
    <p:sldId id="261" r:id="rId8"/>
    <p:sldId id="314" r:id="rId9"/>
    <p:sldId id="263" r:id="rId10"/>
    <p:sldId id="310" r:id="rId11"/>
    <p:sldId id="311" r:id="rId12"/>
    <p:sldId id="306" r:id="rId13"/>
    <p:sldId id="312" r:id="rId14"/>
    <p:sldId id="313" r:id="rId15"/>
    <p:sldId id="291" r:id="rId16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DBC7"/>
    <a:srgbClr val="FF9900"/>
    <a:srgbClr val="FFFF00"/>
    <a:srgbClr val="0000FF"/>
    <a:srgbClr val="3366CC"/>
    <a:srgbClr val="3333FF"/>
    <a:srgbClr val="FF6600"/>
    <a:srgbClr val="FFFF66"/>
    <a:srgbClr val="008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76781" autoAdjust="0"/>
  </p:normalViewPr>
  <p:slideViewPr>
    <p:cSldViewPr>
      <p:cViewPr varScale="1">
        <p:scale>
          <a:sx n="67" d="100"/>
          <a:sy n="67" d="100"/>
        </p:scale>
        <p:origin x="1349" y="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08"/>
    </p:cViewPr>
  </p:outlin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100" d="100"/>
        <a:sy n="100" d="100"/>
      </p:scale>
      <p:origin x="0" y="17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C00B394-C030-44AE-9DDA-D1A0B435C7D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79480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00B394-C030-44AE-9DDA-D1A0B435C7D3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29543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00B394-C030-44AE-9DDA-D1A0B435C7D3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0757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00B394-C030-44AE-9DDA-D1A0B435C7D3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7921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00B394-C030-44AE-9DDA-D1A0B435C7D3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751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9163" y="746125"/>
            <a:ext cx="4960937" cy="3721100"/>
          </a:xfrm>
          <a:ln/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69" tIns="47784" rIns="95569" bIns="47784"/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40964" name="Номер слайда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69" tIns="47784" rIns="95569" bIns="47784" anchor="b"/>
          <a:lstStyle>
            <a:lvl1pPr defTabSz="9556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9556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9556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9556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9556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0F7FDEAE-B9D0-4D62-AE4B-E194D5312C78}" type="slidenum">
              <a:rPr lang="ru-RU" sz="1300"/>
              <a:pPr algn="r" eaLnBrk="1" hangingPunct="1"/>
              <a:t>15</a:t>
            </a:fld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3646431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4340" name="Номер слайда 3"/>
          <p:cNvSpPr txBox="1">
            <a:spLocks noGrp="1"/>
          </p:cNvSpPr>
          <p:nvPr/>
        </p:nvSpPr>
        <p:spPr bwMode="auto">
          <a:xfrm>
            <a:off x="3849689" y="9428242"/>
            <a:ext cx="2946400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66B6E1D-6F86-41F4-A613-9475858204B7}" type="slidenum">
              <a:rPr lang="ru-RU" sz="1200">
                <a:solidFill>
                  <a:prstClr val="black"/>
                </a:solidFill>
                <a:latin typeface="Calibri" pitchFamily="34" charset="0"/>
              </a:rPr>
              <a:pPr algn="r"/>
              <a:t>2</a:t>
            </a:fld>
            <a:endParaRPr lang="ru-RU" sz="12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29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954F1F84-9BD8-49FD-A6C2-EB612C0738DC}" type="slidenum">
              <a:rPr lang="ru-RU" smtClean="0"/>
              <a:pPr eaLnBrk="1" hangingPunct="1">
                <a:defRPr/>
              </a:pPr>
              <a:t>3</a:t>
            </a:fld>
            <a:endParaRPr lang="ru-RU" dirty="0" smtClean="0"/>
          </a:p>
        </p:txBody>
      </p:sp>
      <p:sp>
        <p:nvSpPr>
          <p:cNvPr id="2457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4580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0484" name="Номер слайда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130A39AF-C41F-476F-9F60-2732C34282BD}" type="slidenum">
              <a:rPr lang="ru-RU" sz="1200">
                <a:latin typeface="+mn-lt"/>
                <a:cs typeface="+mn-cs"/>
              </a:rPr>
              <a:pPr algn="r">
                <a:defRPr/>
              </a:pPr>
              <a:t>3</a:t>
            </a:fld>
            <a:endParaRPr lang="ru-RU" sz="12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212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03166791-15D9-4A50-9531-97B2F28267DB}" type="slidenum">
              <a:rPr lang="ru-RU" smtClean="0">
                <a:solidFill>
                  <a:prstClr val="black"/>
                </a:solidFill>
              </a:rPr>
              <a:pPr eaLnBrk="1" hangingPunct="1">
                <a:defRPr/>
              </a:pPr>
              <a:t>4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2560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5604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7412" name="Номер слайда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E77335EA-EBCD-4D23-814F-4BB802E43D88}" type="slidenum">
              <a:rPr lang="ru-RU" sz="1200">
                <a:solidFill>
                  <a:prstClr val="black"/>
                </a:solidFill>
                <a:latin typeface="Calibri"/>
              </a:rPr>
              <a:pPr algn="r">
                <a:defRPr/>
              </a:pPr>
              <a:t>4</a:t>
            </a:fld>
            <a:endParaRPr lang="ru-RU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5585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00B394-C030-44AE-9DDA-D1A0B435C7D3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1753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00B394-C030-44AE-9DDA-D1A0B435C7D3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1511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0E610AC-9E3C-48CF-91BB-EF6B5346045A}" type="slidenum">
              <a:rPr lang="ru-RU" smtClean="0"/>
              <a:pPr eaLnBrk="1" hangingPunct="1">
                <a:defRPr/>
              </a:pPr>
              <a:t>7</a:t>
            </a:fld>
            <a:endParaRPr lang="ru-RU" dirty="0" smtClean="0"/>
          </a:p>
        </p:txBody>
      </p:sp>
      <p:sp>
        <p:nvSpPr>
          <p:cNvPr id="2662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6628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8436" name="Номер слайда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1030600F-6D7D-47A1-8F6E-B6FF66D3EAB3}" type="slidenum">
              <a:rPr lang="ru-RU" sz="1200">
                <a:latin typeface="+mn-lt"/>
                <a:cs typeface="+mn-cs"/>
              </a:rPr>
              <a:pPr algn="r">
                <a:defRPr/>
              </a:pPr>
              <a:t>7</a:t>
            </a:fld>
            <a:endParaRPr lang="ru-RU" sz="12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314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0E610AC-9E3C-48CF-91BB-EF6B5346045A}" type="slidenum">
              <a:rPr lang="ru-RU" smtClean="0"/>
              <a:pPr eaLnBrk="1" hangingPunct="1">
                <a:defRPr/>
              </a:pPr>
              <a:t>8</a:t>
            </a:fld>
            <a:endParaRPr lang="ru-RU" dirty="0" smtClean="0"/>
          </a:p>
        </p:txBody>
      </p:sp>
      <p:sp>
        <p:nvSpPr>
          <p:cNvPr id="2662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6628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8436" name="Номер слайда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1030600F-6D7D-47A1-8F6E-B6FF66D3EAB3}" type="slidenum">
              <a:rPr lang="ru-RU" sz="1200">
                <a:latin typeface="+mn-lt"/>
                <a:cs typeface="+mn-cs"/>
              </a:rPr>
              <a:pPr algn="r">
                <a:defRPr/>
              </a:pPr>
              <a:t>8</a:t>
            </a:fld>
            <a:endParaRPr lang="ru-RU" sz="12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36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D5BA17C-1825-4D9E-8BD0-DAD425A83648}" type="slidenum">
              <a:rPr lang="ru-RU" smtClean="0"/>
              <a:pPr eaLnBrk="1" hangingPunct="1">
                <a:defRPr/>
              </a:pPr>
              <a:t>9</a:t>
            </a:fld>
            <a:endParaRPr lang="ru-RU" dirty="0" smtClean="0"/>
          </a:p>
        </p:txBody>
      </p:sp>
      <p:sp>
        <p:nvSpPr>
          <p:cNvPr id="27651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7652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0484" name="Номер слайда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63D9EC98-5D70-4271-8C8C-2199BC3B985E}" type="slidenum">
              <a:rPr lang="ru-RU" sz="1200">
                <a:latin typeface="+mn-lt"/>
                <a:cs typeface="+mn-cs"/>
              </a:rPr>
              <a:pPr algn="r">
                <a:defRPr/>
              </a:pPr>
              <a:t>9</a:t>
            </a:fld>
            <a:endParaRPr lang="ru-RU" sz="12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32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0088A-8264-4FED-B8E2-B79BCCE8BDC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8159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070D4-17D4-46E7-9C2E-607597DD96A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2339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80415-F201-483F-A151-8DBA6A0D90E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2268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51656-062A-4DE8-B17C-6065EEE925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9976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EC567C-7F3B-4C5B-A7D1-CDBC924F96C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7797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CCDED-A989-48CA-9D2B-56BEB812E74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0170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76304-E5FB-425A-8A27-9A3DD2A31C5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3445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842C1-DAD9-4D70-B295-6207D2E7857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6443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83256-64B2-403D-AFFC-74EBBFC200E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4842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00204-AC25-40FE-BBA7-6E49D40AC8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3346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B9A3A-820D-454F-9D4B-0229F7A163F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3143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D90F60D-BCA0-4A23-BAA5-7695DE212B9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2.jpe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emf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РАБОТА\Деятельность\для буклета\качалка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49" y="0"/>
            <a:ext cx="91758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6"/>
          <p:cNvSpPr txBox="1">
            <a:spLocks noChangeArrowheads="1"/>
          </p:cNvSpPr>
          <p:nvPr/>
        </p:nvSpPr>
        <p:spPr bwMode="auto">
          <a:xfrm>
            <a:off x="3491880" y="4293096"/>
            <a:ext cx="538899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 anchor="t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ru-RU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2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rPr>
              <a:t>Новое время – новые технологии</a:t>
            </a:r>
          </a:p>
        </p:txBody>
      </p:sp>
      <p:sp>
        <p:nvSpPr>
          <p:cNvPr id="9" name="AutoShape 10"/>
          <p:cNvSpPr>
            <a:spLocks noChangeAspect="1" noChangeArrowheads="1" noTextEdit="1"/>
          </p:cNvSpPr>
          <p:nvPr/>
        </p:nvSpPr>
        <p:spPr bwMode="auto">
          <a:xfrm>
            <a:off x="179388" y="5661025"/>
            <a:ext cx="714375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grpSp>
        <p:nvGrpSpPr>
          <p:cNvPr id="12" name="Group 36"/>
          <p:cNvGrpSpPr>
            <a:grpSpLocks/>
          </p:cNvGrpSpPr>
          <p:nvPr/>
        </p:nvGrpSpPr>
        <p:grpSpPr bwMode="auto">
          <a:xfrm>
            <a:off x="153863" y="5876925"/>
            <a:ext cx="1835150" cy="792163"/>
            <a:chOff x="2562" y="845"/>
            <a:chExt cx="1633" cy="816"/>
          </a:xfrm>
        </p:grpSpPr>
        <p:sp>
          <p:nvSpPr>
            <p:cNvPr id="13" name="PubTriangle"/>
            <p:cNvSpPr>
              <a:spLocks noEditPoints="1" noChangeArrowheads="1"/>
            </p:cNvSpPr>
            <p:nvPr/>
          </p:nvSpPr>
          <p:spPr bwMode="auto">
            <a:xfrm>
              <a:off x="2562" y="891"/>
              <a:ext cx="1588" cy="738"/>
            </a:xfrm>
            <a:custGeom>
              <a:avLst/>
              <a:gdLst>
                <a:gd name="T0" fmla="*/ 576 w 21600"/>
                <a:gd name="T1" fmla="*/ 0 h 21600"/>
                <a:gd name="T2" fmla="*/ 288 w 21600"/>
                <a:gd name="T3" fmla="*/ 227 h 21600"/>
                <a:gd name="T4" fmla="*/ 0 w 21600"/>
                <a:gd name="T5" fmla="*/ 454 h 21600"/>
                <a:gd name="T6" fmla="*/ 576 w 21600"/>
                <a:gd name="T7" fmla="*/ 340 h 21600"/>
                <a:gd name="T8" fmla="*/ 1152 w 21600"/>
                <a:gd name="T9" fmla="*/ 227 h 21600"/>
                <a:gd name="T10" fmla="*/ 864 w 21600"/>
                <a:gd name="T11" fmla="*/ 114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8100 w 21600"/>
                <a:gd name="T19" fmla="*/ 5424 h 21600"/>
                <a:gd name="T20" fmla="*/ 16200 w 21600"/>
                <a:gd name="T21" fmla="*/ 13512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lnTo>
                    <a:pt x="0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14" name="PubTriangle"/>
            <p:cNvSpPr>
              <a:spLocks noEditPoints="1" noChangeArrowheads="1"/>
            </p:cNvSpPr>
            <p:nvPr/>
          </p:nvSpPr>
          <p:spPr bwMode="auto">
            <a:xfrm>
              <a:off x="3107" y="845"/>
              <a:ext cx="862" cy="409"/>
            </a:xfrm>
            <a:custGeom>
              <a:avLst/>
              <a:gdLst>
                <a:gd name="G0" fmla="+- 0 0 0"/>
                <a:gd name="G1" fmla="*/ 10800 1 2"/>
                <a:gd name="G2" fmla="*/ G1 10800 21600"/>
                <a:gd name="G3" fmla="+- 10800 0 G2"/>
                <a:gd name="G4" fmla="+- 10800 0 0"/>
                <a:gd name="G5" fmla="+- G1 10800 0"/>
                <a:gd name="G6" fmla="*/ 10800 1 2"/>
                <a:gd name="G7" fmla="+- 10800 0 0"/>
                <a:gd name="G8" fmla="+- G2 G6 G1"/>
                <a:gd name="G9" fmla="+- G8 10800 0"/>
                <a:gd name="G10" fmla="+- G6 10800 0"/>
                <a:gd name="T0" fmla="*/ 10800 w 21600"/>
                <a:gd name="T1" fmla="*/ 0 h 21600"/>
                <a:gd name="T2" fmla="*/ 5400 w 21600"/>
                <a:gd name="T3" fmla="*/ 10800 h 21600"/>
                <a:gd name="T4" fmla="*/ 0 w 21600"/>
                <a:gd name="T5" fmla="*/ 21600 h 21600"/>
                <a:gd name="T6" fmla="*/ 10800 w 21600"/>
                <a:gd name="T7" fmla="*/ 16200 h 21600"/>
                <a:gd name="T8" fmla="*/ 21600 w 21600"/>
                <a:gd name="T9" fmla="*/ 10800 h 21600"/>
                <a:gd name="T10" fmla="*/ 16200 w 21600"/>
                <a:gd name="T11" fmla="*/ 5400 h 21600"/>
                <a:gd name="T12" fmla="*/ G3 w 21600"/>
                <a:gd name="T13" fmla="*/ G6 h 21600"/>
                <a:gd name="T14" fmla="*/ G5 w 21600"/>
                <a:gd name="T15" fmla="*/ G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0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15" name="WordArt 7"/>
            <p:cNvSpPr>
              <a:spLocks noChangeArrowheads="1" noChangeShapeType="1" noTextEdit="1"/>
            </p:cNvSpPr>
            <p:nvPr/>
          </p:nvSpPr>
          <p:spPr bwMode="auto">
            <a:xfrm>
              <a:off x="3424" y="1480"/>
              <a:ext cx="771" cy="181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3"/>
                </a:avLst>
              </a:prstTxWarp>
            </a:bodyPr>
            <a:lstStyle/>
            <a:p>
              <a:pPr algn="ctr"/>
              <a:r>
                <a:rPr lang="ru-RU" sz="20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Monotype Corsiva"/>
                </a:rPr>
                <a:t>"ГСК"</a:t>
              </a:r>
            </a:p>
          </p:txBody>
        </p:sp>
        <p:sp>
          <p:nvSpPr>
            <p:cNvPr id="16" name="WordArt 6"/>
            <p:cNvSpPr>
              <a:spLocks noChangeArrowheads="1" noChangeShapeType="1" noTextEdit="1"/>
            </p:cNvSpPr>
            <p:nvPr/>
          </p:nvSpPr>
          <p:spPr bwMode="auto">
            <a:xfrm>
              <a:off x="3288" y="981"/>
              <a:ext cx="251" cy="11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8148"/>
                </a:avLst>
              </a:prstTxWarp>
            </a:bodyPr>
            <a:lstStyle/>
            <a:p>
              <a:pPr algn="ctr"/>
              <a:r>
                <a:rPr lang="ru-RU" sz="1600" kern="10" normalizeH="1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ООО</a:t>
              </a:r>
            </a:p>
          </p:txBody>
        </p:sp>
      </p:grpSp>
      <p:sp>
        <p:nvSpPr>
          <p:cNvPr id="17" name="AutoShape 10"/>
          <p:cNvSpPr>
            <a:spLocks noChangeAspect="1" noChangeArrowheads="1" noTextEdit="1"/>
          </p:cNvSpPr>
          <p:nvPr/>
        </p:nvSpPr>
        <p:spPr bwMode="auto">
          <a:xfrm>
            <a:off x="179388" y="5661025"/>
            <a:ext cx="714375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348530" y="1844824"/>
            <a:ext cx="8415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2700">
                  <a:gradFill>
                    <a:gsLst>
                      <a:gs pos="0">
                        <a:schemeClr val="tx2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chemeClr val="accent1">
                          <a:shade val="100000"/>
                          <a:satMod val="115000"/>
                        </a:schemeClr>
                      </a:gs>
                    </a:gsLst>
                    <a:lin ang="5400000" scaled="0"/>
                  </a:gra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ООО «Гео Сервисная Компания»</a:t>
            </a:r>
            <a:endParaRPr lang="ru-RU" sz="3600" b="1" dirty="0">
              <a:ln w="12700">
                <a:gradFill>
                  <a:gsLst>
                    <a:gs pos="0">
                      <a:schemeClr val="tx2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5400000" scaled="0"/>
                </a:gradFill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29002" y="6266430"/>
            <a:ext cx="2254143" cy="314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0000FF"/>
                </a:solidFill>
                <a:latin typeface="Bookman Old Style" panose="02050604050505020204" pitchFamily="18" charset="0"/>
              </a:rPr>
              <a:t>www.gskneft.ru</a:t>
            </a:r>
            <a:endParaRPr lang="ru-RU" sz="2000" b="1" dirty="0">
              <a:solidFill>
                <a:srgbClr val="0000FF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91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800"/>
            <a:ext cx="9144000" cy="6899799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23528" y="157733"/>
            <a:ext cx="8568952" cy="75098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ru-RU" sz="2000" b="1" dirty="0">
                <a:ln w="12700">
                  <a:gradFill>
                    <a:gsLst>
                      <a:gs pos="0">
                        <a:schemeClr val="tx2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chemeClr val="accent1">
                          <a:shade val="100000"/>
                          <a:satMod val="115000"/>
                        </a:schemeClr>
                      </a:gs>
                    </a:gsLst>
                    <a:lin ang="5400000" scaled="0"/>
                  </a:gra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n-ea"/>
                <a:cs typeface="Arial" charset="0"/>
              </a:rPr>
              <a:t>Технология щадящего глушения скважин с применением </a:t>
            </a:r>
            <a:r>
              <a:rPr lang="ru-RU" altLang="ru-RU" sz="2000" b="1" dirty="0" smtClean="0">
                <a:ln w="12700">
                  <a:gradFill>
                    <a:gsLst>
                      <a:gs pos="0">
                        <a:schemeClr val="tx2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chemeClr val="accent1">
                          <a:shade val="100000"/>
                          <a:satMod val="115000"/>
                        </a:schemeClr>
                      </a:gs>
                    </a:gsLst>
                    <a:lin ang="5400000" scaled="0"/>
                  </a:gra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n-ea"/>
                <a:cs typeface="Arial" charset="0"/>
              </a:rPr>
              <a:t>гидрофобно-эмульсионного раствора РУН-2</a:t>
            </a:r>
            <a:endParaRPr lang="ru-RU" altLang="ru-RU" sz="2000" b="1" dirty="0">
              <a:ln w="12700">
                <a:gradFill>
                  <a:gsLst>
                    <a:gs pos="0">
                      <a:schemeClr val="tx2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5400000" scaled="0"/>
                </a:gradFill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ea typeface="+mn-ea"/>
              <a:cs typeface="Arial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23528" y="800999"/>
            <a:ext cx="8568953" cy="353943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ru-RU" altLang="ru-RU" sz="1350" b="1" dirty="0" smtClean="0">
                <a:latin typeface="Bookman Old Style" panose="02050604050505020204" pitchFamily="18" charset="0"/>
                <a:cs typeface="Times New Roman" pitchFamily="18" charset="0"/>
              </a:rPr>
              <a:t>Технология </a:t>
            </a:r>
            <a:r>
              <a:rPr lang="ru-RU" altLang="ru-RU" sz="1350" b="1" dirty="0">
                <a:latin typeface="Bookman Old Style" panose="02050604050505020204" pitchFamily="18" charset="0"/>
                <a:cs typeface="Times New Roman" pitchFamily="18" charset="0"/>
              </a:rPr>
              <a:t>глушения </a:t>
            </a:r>
            <a:r>
              <a:rPr lang="ru-RU" altLang="ru-RU" sz="1350" dirty="0" smtClean="0">
                <a:latin typeface="Bookman Old Style" panose="02050604050505020204" pitchFamily="18" charset="0"/>
                <a:cs typeface="Times New Roman" pitchFamily="18" charset="0"/>
              </a:rPr>
              <a:t>скважин </a:t>
            </a:r>
            <a:r>
              <a:rPr lang="ru-RU" altLang="ru-RU" sz="1350" b="1" dirty="0">
                <a:latin typeface="Bookman Old Style" panose="02050604050505020204" pitchFamily="18" charset="0"/>
                <a:cs typeface="Times New Roman" pitchFamily="18" charset="0"/>
              </a:rPr>
              <a:t>составом РУН-2 </a:t>
            </a:r>
            <a:r>
              <a:rPr lang="ru-RU" altLang="ru-RU" sz="1350" dirty="0" smtClean="0">
                <a:latin typeface="Bookman Old Style" panose="02050604050505020204" pitchFamily="18" charset="0"/>
                <a:cs typeface="Times New Roman" pitchFamily="18" charset="0"/>
              </a:rPr>
              <a:t>эффективна </a:t>
            </a:r>
            <a:r>
              <a:rPr lang="ru-RU" altLang="ru-RU" sz="1350" dirty="0">
                <a:latin typeface="Bookman Old Style" panose="02050604050505020204" pitchFamily="18" charset="0"/>
                <a:cs typeface="Times New Roman" pitchFamily="18" charset="0"/>
              </a:rPr>
              <a:t>как в терригенных, так и карбонатных коллекторах с давлением на уровне гидростатического, с аномально низким пластовым давлением (АНПД) и с аномально-высоким пластовым давлением (АВПД).</a:t>
            </a:r>
          </a:p>
          <a:p>
            <a:pPr algn="just">
              <a:defRPr/>
            </a:pPr>
            <a:r>
              <a:rPr lang="ru-RU" altLang="ru-RU" sz="1350" dirty="0" smtClean="0">
                <a:latin typeface="Bookman Old Style" panose="02050604050505020204" pitchFamily="18" charset="0"/>
                <a:cs typeface="Times New Roman" pitchFamily="18" charset="0"/>
              </a:rPr>
              <a:t>Щадящее глушение </a:t>
            </a:r>
            <a:r>
              <a:rPr lang="ru-RU" altLang="ru-RU" sz="1350" dirty="0">
                <a:latin typeface="Bookman Old Style" panose="02050604050505020204" pitchFamily="18" charset="0"/>
                <a:cs typeface="Times New Roman" pitchFamily="18" charset="0"/>
              </a:rPr>
              <a:t>скважин </a:t>
            </a:r>
            <a:r>
              <a:rPr lang="ru-RU" altLang="ru-RU" sz="1350" dirty="0" smtClean="0">
                <a:latin typeface="Bookman Old Style" panose="02050604050505020204" pitchFamily="18" charset="0"/>
                <a:cs typeface="Times New Roman" pitchFamily="18" charset="0"/>
              </a:rPr>
              <a:t>сопровождается </a:t>
            </a:r>
            <a:r>
              <a:rPr lang="ru-RU" altLang="ru-RU" sz="1350" dirty="0">
                <a:latin typeface="Bookman Old Style" panose="02050604050505020204" pitchFamily="18" charset="0"/>
                <a:cs typeface="Times New Roman" pitchFamily="18" charset="0"/>
              </a:rPr>
              <a:t>сохранением дебитов по нефти после ремонтных работ, а также легкостью освоения скважин.</a:t>
            </a:r>
          </a:p>
          <a:p>
            <a:pPr>
              <a:defRPr/>
            </a:pPr>
            <a:endParaRPr lang="ru-RU" altLang="ru-RU" sz="1350" b="1" dirty="0" smtClean="0">
              <a:latin typeface="Bookman Old Style" panose="02050604050505020204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altLang="ru-RU" sz="1350" b="1" dirty="0" smtClean="0">
                <a:latin typeface="Bookman Old Style" panose="02050604050505020204" pitchFamily="18" charset="0"/>
                <a:cs typeface="Times New Roman" pitchFamily="18" charset="0"/>
              </a:rPr>
              <a:t>Геолого-промысловые </a:t>
            </a:r>
            <a:r>
              <a:rPr lang="ru-RU" altLang="ru-RU" sz="1350" b="1" dirty="0">
                <a:latin typeface="Bookman Old Style" panose="02050604050505020204" pitchFamily="18" charset="0"/>
                <a:cs typeface="Times New Roman" pitchFamily="18" charset="0"/>
              </a:rPr>
              <a:t>условия применения.</a:t>
            </a:r>
            <a:endParaRPr lang="ru-RU" altLang="ru-RU" sz="1350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altLang="ru-RU" sz="1350" dirty="0" smtClean="0">
                <a:latin typeface="Bookman Old Style" panose="02050604050505020204" pitchFamily="18" charset="0"/>
                <a:cs typeface="Times New Roman" pitchFamily="18" charset="0"/>
              </a:rPr>
              <a:t>Проницаемость </a:t>
            </a:r>
            <a:r>
              <a:rPr lang="ru-RU" altLang="ru-RU" sz="1350" dirty="0">
                <a:latin typeface="Bookman Old Style" panose="02050604050505020204" pitchFamily="18" charset="0"/>
                <a:cs typeface="Times New Roman" pitchFamily="18" charset="0"/>
              </a:rPr>
              <a:t>– более 0,03 мкм</a:t>
            </a:r>
            <a:r>
              <a:rPr lang="ru-RU" altLang="ru-RU" sz="1350" baseline="30000" dirty="0">
                <a:latin typeface="Bookman Old Style" panose="02050604050505020204" pitchFamily="18" charset="0"/>
                <a:cs typeface="Times New Roman" pitchFamily="18" charset="0"/>
              </a:rPr>
              <a:t>2</a:t>
            </a:r>
            <a:r>
              <a:rPr lang="ru-RU" altLang="ru-RU" sz="1350" dirty="0">
                <a:latin typeface="Bookman Old Style" panose="02050604050505020204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ru-RU" altLang="ru-RU" sz="1350" dirty="0">
                <a:latin typeface="Bookman Old Style" panose="02050604050505020204" pitchFamily="18" charset="0"/>
                <a:cs typeface="Times New Roman" pitchFamily="18" charset="0"/>
              </a:rPr>
              <a:t>Глубина залегания пласта – не лимитируется.</a:t>
            </a:r>
          </a:p>
          <a:p>
            <a:pPr>
              <a:defRPr/>
            </a:pPr>
            <a:r>
              <a:rPr lang="ru-RU" altLang="ru-RU" sz="1350" dirty="0">
                <a:latin typeface="Bookman Old Style" panose="02050604050505020204" pitchFamily="18" charset="0"/>
                <a:cs typeface="Times New Roman" pitchFamily="18" charset="0"/>
              </a:rPr>
              <a:t>Пластовая температура </a:t>
            </a:r>
            <a:r>
              <a:rPr lang="ru-RU" altLang="ru-RU" sz="1350" dirty="0" smtClean="0">
                <a:latin typeface="Bookman Old Style" panose="02050604050505020204" pitchFamily="18" charset="0"/>
                <a:cs typeface="Times New Roman" pitchFamily="18" charset="0"/>
              </a:rPr>
              <a:t>– до 150</a:t>
            </a:r>
            <a:r>
              <a:rPr lang="ru-RU" altLang="ru-RU" sz="1350" baseline="30000" dirty="0" smtClean="0">
                <a:latin typeface="Bookman Old Style" panose="02050604050505020204" pitchFamily="18" charset="0"/>
                <a:cs typeface="Times New Roman" pitchFamily="18" charset="0"/>
              </a:rPr>
              <a:t>о</a:t>
            </a:r>
            <a:r>
              <a:rPr lang="ru-RU" altLang="ru-RU" sz="1350" dirty="0" smtClean="0">
                <a:latin typeface="Bookman Old Style" panose="02050604050505020204" pitchFamily="18" charset="0"/>
                <a:cs typeface="Times New Roman" pitchFamily="18" charset="0"/>
              </a:rPr>
              <a:t>С</a:t>
            </a:r>
            <a:r>
              <a:rPr lang="ru-RU" altLang="ru-RU" sz="1350" dirty="0">
                <a:latin typeface="Bookman Old Style" panose="02050604050505020204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ru-RU" altLang="ru-RU" sz="1350" dirty="0">
                <a:latin typeface="Bookman Old Style" panose="02050604050505020204" pitchFamily="18" charset="0"/>
                <a:cs typeface="Times New Roman" pitchFamily="18" charset="0"/>
              </a:rPr>
              <a:t>Толщина пласта – </a:t>
            </a:r>
            <a:r>
              <a:rPr lang="ru-RU" altLang="ru-RU" sz="1350" dirty="0" smtClean="0">
                <a:latin typeface="Bookman Old Style" panose="02050604050505020204" pitchFamily="18" charset="0"/>
                <a:cs typeface="Times New Roman" pitchFamily="18" charset="0"/>
              </a:rPr>
              <a:t>не </a:t>
            </a:r>
            <a:r>
              <a:rPr lang="ru-RU" altLang="ru-RU" sz="1350" dirty="0">
                <a:latin typeface="Bookman Old Style" panose="02050604050505020204" pitchFamily="18" charset="0"/>
                <a:cs typeface="Times New Roman" pitchFamily="18" charset="0"/>
              </a:rPr>
              <a:t>лимитируется.</a:t>
            </a:r>
          </a:p>
          <a:p>
            <a:pPr>
              <a:defRPr/>
            </a:pPr>
            <a:r>
              <a:rPr lang="ru-RU" altLang="ru-RU" sz="1350" dirty="0">
                <a:latin typeface="Bookman Old Style" panose="02050604050505020204" pitchFamily="18" charset="0"/>
                <a:cs typeface="Times New Roman" pitchFamily="18" charset="0"/>
              </a:rPr>
              <a:t>Вязкость нефти – не лимитируется.</a:t>
            </a:r>
          </a:p>
          <a:p>
            <a:pPr>
              <a:defRPr/>
            </a:pPr>
            <a:r>
              <a:rPr lang="ru-RU" altLang="ru-RU" sz="1350" dirty="0">
                <a:latin typeface="Bookman Old Style" panose="02050604050505020204" pitchFamily="18" charset="0"/>
                <a:cs typeface="Times New Roman" pitchFamily="18" charset="0"/>
              </a:rPr>
              <a:t>Минерализация и тип </a:t>
            </a:r>
            <a:r>
              <a:rPr lang="ru-RU" altLang="ru-RU" sz="1350" dirty="0" smtClean="0">
                <a:latin typeface="Bookman Old Style" panose="02050604050505020204" pitchFamily="18" charset="0"/>
                <a:cs typeface="Times New Roman" pitchFamily="18" charset="0"/>
              </a:rPr>
              <a:t>воды </a:t>
            </a:r>
            <a:r>
              <a:rPr lang="ru-RU" altLang="ru-RU" sz="1350" dirty="0">
                <a:latin typeface="Bookman Old Style" panose="02050604050505020204" pitchFamily="18" charset="0"/>
                <a:cs typeface="Times New Roman" pitchFamily="18" charset="0"/>
              </a:rPr>
              <a:t>– не лимитируется.</a:t>
            </a:r>
          </a:p>
          <a:p>
            <a:pPr>
              <a:defRPr/>
            </a:pPr>
            <a:endParaRPr lang="ru-RU" altLang="ru-RU" sz="1350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ru-RU" altLang="ru-RU" sz="1350" dirty="0">
                <a:latin typeface="Bookman Old Style" panose="02050604050505020204" pitchFamily="18" charset="0"/>
                <a:cs typeface="Times New Roman" pitchFamily="18" charset="0"/>
              </a:rPr>
              <a:t>Технология рекомендована для применения как в вертикальных так и в горизонтальных </a:t>
            </a:r>
            <a:r>
              <a:rPr lang="ru-RU" altLang="ru-RU" sz="1350" dirty="0" smtClean="0">
                <a:latin typeface="Bookman Old Style" panose="02050604050505020204" pitchFamily="18" charset="0"/>
                <a:cs typeface="Times New Roman" pitchFamily="18" charset="0"/>
              </a:rPr>
              <a:t>скважинах.</a:t>
            </a:r>
            <a:endParaRPr lang="ru-RU" altLang="ru-RU" sz="1350" dirty="0">
              <a:latin typeface="Bookman Old Style" panose="02050604050505020204" pitchFamily="18" charset="0"/>
              <a:cs typeface="Times New Roman" pitchFamily="18" charset="0"/>
            </a:endParaRPr>
          </a:p>
        </p:txBody>
      </p: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153863" y="5876925"/>
            <a:ext cx="1835150" cy="792163"/>
            <a:chOff x="2562" y="845"/>
            <a:chExt cx="1633" cy="816"/>
          </a:xfrm>
        </p:grpSpPr>
        <p:sp>
          <p:nvSpPr>
            <p:cNvPr id="9" name="PubTriangle"/>
            <p:cNvSpPr>
              <a:spLocks noEditPoints="1" noChangeArrowheads="1"/>
            </p:cNvSpPr>
            <p:nvPr/>
          </p:nvSpPr>
          <p:spPr bwMode="auto">
            <a:xfrm>
              <a:off x="2562" y="891"/>
              <a:ext cx="1588" cy="738"/>
            </a:xfrm>
            <a:custGeom>
              <a:avLst/>
              <a:gdLst>
                <a:gd name="T0" fmla="*/ 576 w 21600"/>
                <a:gd name="T1" fmla="*/ 0 h 21600"/>
                <a:gd name="T2" fmla="*/ 288 w 21600"/>
                <a:gd name="T3" fmla="*/ 227 h 21600"/>
                <a:gd name="T4" fmla="*/ 0 w 21600"/>
                <a:gd name="T5" fmla="*/ 454 h 21600"/>
                <a:gd name="T6" fmla="*/ 576 w 21600"/>
                <a:gd name="T7" fmla="*/ 340 h 21600"/>
                <a:gd name="T8" fmla="*/ 1152 w 21600"/>
                <a:gd name="T9" fmla="*/ 227 h 21600"/>
                <a:gd name="T10" fmla="*/ 864 w 21600"/>
                <a:gd name="T11" fmla="*/ 114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8100 w 21600"/>
                <a:gd name="T19" fmla="*/ 5424 h 21600"/>
                <a:gd name="T20" fmla="*/ 16200 w 21600"/>
                <a:gd name="T21" fmla="*/ 13512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lnTo>
                    <a:pt x="0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10" name="PubTriangle"/>
            <p:cNvSpPr>
              <a:spLocks noEditPoints="1" noChangeArrowheads="1"/>
            </p:cNvSpPr>
            <p:nvPr/>
          </p:nvSpPr>
          <p:spPr bwMode="auto">
            <a:xfrm>
              <a:off x="3107" y="845"/>
              <a:ext cx="862" cy="409"/>
            </a:xfrm>
            <a:custGeom>
              <a:avLst/>
              <a:gdLst>
                <a:gd name="G0" fmla="+- 0 0 0"/>
                <a:gd name="G1" fmla="*/ 10800 1 2"/>
                <a:gd name="G2" fmla="*/ G1 10800 21600"/>
                <a:gd name="G3" fmla="+- 10800 0 G2"/>
                <a:gd name="G4" fmla="+- 10800 0 0"/>
                <a:gd name="G5" fmla="+- G1 10800 0"/>
                <a:gd name="G6" fmla="*/ 10800 1 2"/>
                <a:gd name="G7" fmla="+- 10800 0 0"/>
                <a:gd name="G8" fmla="+- G2 G6 G1"/>
                <a:gd name="G9" fmla="+- G8 10800 0"/>
                <a:gd name="G10" fmla="+- G6 10800 0"/>
                <a:gd name="T0" fmla="*/ 10800 w 21600"/>
                <a:gd name="T1" fmla="*/ 0 h 21600"/>
                <a:gd name="T2" fmla="*/ 5400 w 21600"/>
                <a:gd name="T3" fmla="*/ 10800 h 21600"/>
                <a:gd name="T4" fmla="*/ 0 w 21600"/>
                <a:gd name="T5" fmla="*/ 21600 h 21600"/>
                <a:gd name="T6" fmla="*/ 10800 w 21600"/>
                <a:gd name="T7" fmla="*/ 16200 h 21600"/>
                <a:gd name="T8" fmla="*/ 21600 w 21600"/>
                <a:gd name="T9" fmla="*/ 10800 h 21600"/>
                <a:gd name="T10" fmla="*/ 16200 w 21600"/>
                <a:gd name="T11" fmla="*/ 5400 h 21600"/>
                <a:gd name="T12" fmla="*/ G3 w 21600"/>
                <a:gd name="T13" fmla="*/ G6 h 21600"/>
                <a:gd name="T14" fmla="*/ G5 w 21600"/>
                <a:gd name="T15" fmla="*/ G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0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11" name="WordArt 7"/>
            <p:cNvSpPr>
              <a:spLocks noChangeArrowheads="1" noChangeShapeType="1" noTextEdit="1"/>
            </p:cNvSpPr>
            <p:nvPr/>
          </p:nvSpPr>
          <p:spPr bwMode="auto">
            <a:xfrm>
              <a:off x="3424" y="1480"/>
              <a:ext cx="771" cy="181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3"/>
                </a:avLst>
              </a:prstTxWarp>
            </a:bodyPr>
            <a:lstStyle/>
            <a:p>
              <a:pPr algn="ctr"/>
              <a:r>
                <a:rPr lang="ru-RU" sz="20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Monotype Corsiva"/>
                </a:rPr>
                <a:t>"ГСК"</a:t>
              </a:r>
            </a:p>
          </p:txBody>
        </p:sp>
        <p:sp>
          <p:nvSpPr>
            <p:cNvPr id="12" name="WordArt 6"/>
            <p:cNvSpPr>
              <a:spLocks noChangeArrowheads="1" noChangeShapeType="1" noTextEdit="1"/>
            </p:cNvSpPr>
            <p:nvPr/>
          </p:nvSpPr>
          <p:spPr bwMode="auto">
            <a:xfrm>
              <a:off x="3288" y="981"/>
              <a:ext cx="251" cy="11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8148"/>
                </a:avLst>
              </a:prstTxWarp>
            </a:bodyPr>
            <a:lstStyle/>
            <a:p>
              <a:pPr algn="ctr"/>
              <a:r>
                <a:rPr lang="ru-RU" sz="1600" kern="10" normalizeH="1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ООО</a:t>
              </a:r>
            </a:p>
          </p:txBody>
        </p:sp>
      </p:grpSp>
      <p:sp>
        <p:nvSpPr>
          <p:cNvPr id="13" name="Номер слайда 3"/>
          <p:cNvSpPr txBox="1">
            <a:spLocks/>
          </p:cNvSpPr>
          <p:nvPr/>
        </p:nvSpPr>
        <p:spPr bwMode="auto">
          <a:xfrm>
            <a:off x="8532439" y="6359720"/>
            <a:ext cx="432049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fld id="{7AA30745-A855-46EC-9615-F3AD283992C2}" type="slidenum">
              <a:rPr lang="ru-RU" sz="1200" smtClean="0">
                <a:latin typeface="Bookman Old Style" panose="02050604050505020204" pitchFamily="18" charset="0"/>
              </a:rPr>
              <a:pPr eaLnBrk="1" hangingPunct="1">
                <a:defRPr/>
              </a:pPr>
              <a:t>10</a:t>
            </a:fld>
            <a:endParaRPr lang="ru-RU" sz="1200" dirty="0" smtClean="0">
              <a:latin typeface="Bookman Old Style" panose="020506040505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39752" y="5801310"/>
            <a:ext cx="655272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ru-RU" altLang="ru-RU" sz="13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Лабораторными и промысловыми исследованиями установлено, что коэффициент восстановления проницаемости </a:t>
            </a:r>
            <a:r>
              <a:rPr lang="ru-RU" altLang="ru-RU" sz="1300" b="1" dirty="0" err="1">
                <a:solidFill>
                  <a:schemeClr val="accent2"/>
                </a:solidFill>
                <a:latin typeface="Bookman Old Style" panose="02050604050505020204" pitchFamily="18" charset="0"/>
              </a:rPr>
              <a:t>призабойной</a:t>
            </a:r>
            <a:r>
              <a:rPr lang="ru-RU" altLang="ru-RU" sz="13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 зоны нефтяного пласта при контакте с РУН-2 – </a:t>
            </a:r>
            <a:r>
              <a:rPr lang="ru-RU" altLang="ru-RU" sz="1300" b="1" dirty="0" smtClean="0">
                <a:solidFill>
                  <a:schemeClr val="accent2"/>
                </a:solidFill>
                <a:latin typeface="Bookman Old Style" panose="02050604050505020204" pitchFamily="18" charset="0"/>
              </a:rPr>
              <a:t>0,95-0,99</a:t>
            </a:r>
            <a:endParaRPr lang="ru-RU" altLang="ru-RU" sz="13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5" name="Рисунок 2" descr="C:\Documents and Settings\Laboratorio\Рабочий стол\фото для отчета\СНК банка 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4090318"/>
            <a:ext cx="1170089" cy="1662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softEdge rad="25400"/>
          </a:effectLst>
        </p:spPr>
      </p:pic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2409758"/>
              </p:ext>
            </p:extLst>
          </p:nvPr>
        </p:nvGraphicFramePr>
        <p:xfrm>
          <a:off x="467544" y="4287376"/>
          <a:ext cx="6354094" cy="1440160"/>
        </p:xfrm>
        <a:graphic>
          <a:graphicData uri="http://schemas.openxmlformats.org/drawingml/2006/table">
            <a:tbl>
              <a:tblPr/>
              <a:tblGrid>
                <a:gridCol w="536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5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17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565">
                <a:tc>
                  <a:txBody>
                    <a:bodyPr/>
                    <a:lstStyle>
                      <a:lvl1pPr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33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3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1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cs typeface="Times New Roman" pitchFamily="18" charset="0"/>
                        </a:rPr>
                        <a:t>№ п/п</a:t>
                      </a:r>
                      <a:endParaRPr kumimoji="0" lang="ru-RU" alt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cs typeface="Times New Roman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33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3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1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cs typeface="Times New Roman" pitchFamily="18" charset="0"/>
                        </a:rPr>
                        <a:t>Параметр</a:t>
                      </a:r>
                      <a:endParaRPr kumimoji="0" lang="ru-RU" alt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cs typeface="Times New Roman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33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3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1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cs typeface="Times New Roman" pitchFamily="18" charset="0"/>
                        </a:rPr>
                        <a:t>РУН-2</a:t>
                      </a:r>
                      <a:endParaRPr kumimoji="0" lang="ru-RU" alt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cs typeface="Times New Roman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565">
                <a:tc>
                  <a:txBody>
                    <a:bodyPr/>
                    <a:lstStyle>
                      <a:lvl1pPr marL="342900" indent="-3429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33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23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342900" marR="0" lvl="0" indent="-342900" algn="ctr" defTabSz="1041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269875" algn="l"/>
                          <a:tab pos="457200" algn="l"/>
                        </a:tabLst>
                      </a:pPr>
                      <a:r>
                        <a:rPr kumimoji="0" lang="ru-RU" alt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33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3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1041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cs typeface="Times New Roman" pitchFamily="18" charset="0"/>
                        </a:rPr>
                        <a:t>Плотность, кг/м</a:t>
                      </a:r>
                      <a:r>
                        <a:rPr kumimoji="0" lang="ru-RU" altLang="ru-RU" sz="105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alt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cs typeface="Times New Roman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33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3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1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cs typeface="Times New Roman" pitchFamily="18" charset="0"/>
                        </a:rPr>
                        <a:t>1000-1340</a:t>
                      </a: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942">
                <a:tc>
                  <a:txBody>
                    <a:bodyPr/>
                    <a:lstStyle>
                      <a:lvl1pPr marL="342900" indent="-3429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33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23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342900" marR="0" lvl="0" indent="-342900" algn="ctr" defTabSz="1041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269875" algn="l"/>
                          <a:tab pos="457200" algn="l"/>
                        </a:tabLst>
                      </a:pPr>
                      <a:r>
                        <a:rPr kumimoji="0" lang="ru-RU" alt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33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3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1041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cs typeface="Times New Roman" pitchFamily="18" charset="0"/>
                        </a:rPr>
                        <a:t>Температура застывания, ºС</a:t>
                      </a: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33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3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1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cs typeface="Times New Roman" pitchFamily="18" charset="0"/>
                        </a:rPr>
                        <a:t>Минус 40</a:t>
                      </a: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24">
                <a:tc>
                  <a:txBody>
                    <a:bodyPr/>
                    <a:lstStyle>
                      <a:lvl1pPr marL="342900" indent="-3429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33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23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342900" marR="0" lvl="0" indent="-342900" algn="ctr" defTabSz="1041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269875" algn="l"/>
                          <a:tab pos="457200" algn="l"/>
                        </a:tabLst>
                      </a:pPr>
                      <a:r>
                        <a:rPr kumimoji="0" lang="ru-RU" alt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33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3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1041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cs typeface="Times New Roman" pitchFamily="18" charset="0"/>
                        </a:rPr>
                        <a:t>Термостабильность</a:t>
                      </a:r>
                      <a:r>
                        <a:rPr kumimoji="0" lang="ru-RU" alt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cs typeface="Times New Roman" pitchFamily="18" charset="0"/>
                        </a:rPr>
                        <a:t>, °С ( в течение 120 часов)</a:t>
                      </a: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33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3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1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cs typeface="Times New Roman" pitchFamily="18" charset="0"/>
                        </a:rPr>
                        <a:t>До 150</a:t>
                      </a: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024">
                <a:tc>
                  <a:txBody>
                    <a:bodyPr/>
                    <a:lstStyle>
                      <a:lvl1pPr marL="342900" indent="-3429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33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23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342900" marR="0" lvl="0" indent="-342900" algn="ctr" defTabSz="1041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269875" algn="l"/>
                          <a:tab pos="457200" algn="l"/>
                        </a:tabLst>
                      </a:pPr>
                      <a:r>
                        <a:rPr kumimoji="0" lang="ru-RU" alt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33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3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1041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cs typeface="Times New Roman" pitchFamily="18" charset="0"/>
                        </a:rPr>
                        <a:t>Фильтратоотдача</a:t>
                      </a:r>
                      <a:r>
                        <a:rPr kumimoji="0" lang="ru-RU" alt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cs typeface="Times New Roman" pitchFamily="18" charset="0"/>
                        </a:rPr>
                        <a:t> за 30 мин., см</a:t>
                      </a:r>
                      <a:r>
                        <a:rPr kumimoji="0" lang="ru-RU" altLang="ru-RU" sz="105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alt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33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3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1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40">
                <a:tc>
                  <a:txBody>
                    <a:bodyPr/>
                    <a:lstStyle>
                      <a:lvl1pPr marL="342900" indent="-3429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33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23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69875" algn="l"/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342900" marR="0" lvl="0" indent="-342900" algn="ctr" defTabSz="1041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269875" algn="l"/>
                          <a:tab pos="457200" algn="l"/>
                        </a:tabLst>
                      </a:pPr>
                      <a:r>
                        <a:rPr kumimoji="0" lang="ru-RU" alt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33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3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1041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cs typeface="Times New Roman" pitchFamily="18" charset="0"/>
                        </a:rPr>
                        <a:t>Коэффициент относительного изменения проницаемости керна после закачки состава при постоянном градиенте давления, %</a:t>
                      </a: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33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3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1400" eaLnBrk="0" hangingPunct="0">
                        <a:spcBef>
                          <a:spcPct val="20000"/>
                        </a:spcBef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1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1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cs typeface="Times New Roman" pitchFamily="18" charset="0"/>
                        </a:rPr>
                        <a:t>-20</a:t>
                      </a: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7" name="Picture 10" descr="Библиотека изображений &quot;РИА Новости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1913822"/>
            <a:ext cx="3248893" cy="180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298083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800"/>
            <a:ext cx="9144000" cy="6899799"/>
          </a:xfrm>
          <a:prstGeom prst="rect">
            <a:avLst/>
          </a:prstGeom>
          <a:effectLst>
            <a:glow rad="63500">
              <a:schemeClr val="accent3">
                <a:lumMod val="85000"/>
                <a:alpha val="40000"/>
              </a:schemeClr>
            </a:glow>
          </a:effectLst>
        </p:spPr>
      </p:pic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153863" y="5876925"/>
            <a:ext cx="1835150" cy="792163"/>
            <a:chOff x="2562" y="845"/>
            <a:chExt cx="1633" cy="816"/>
          </a:xfrm>
        </p:grpSpPr>
        <p:sp>
          <p:nvSpPr>
            <p:cNvPr id="6" name="PubTriangle"/>
            <p:cNvSpPr>
              <a:spLocks noEditPoints="1" noChangeArrowheads="1"/>
            </p:cNvSpPr>
            <p:nvPr/>
          </p:nvSpPr>
          <p:spPr bwMode="auto">
            <a:xfrm>
              <a:off x="2562" y="891"/>
              <a:ext cx="1588" cy="738"/>
            </a:xfrm>
            <a:custGeom>
              <a:avLst/>
              <a:gdLst>
                <a:gd name="T0" fmla="*/ 576 w 21600"/>
                <a:gd name="T1" fmla="*/ 0 h 21600"/>
                <a:gd name="T2" fmla="*/ 288 w 21600"/>
                <a:gd name="T3" fmla="*/ 227 h 21600"/>
                <a:gd name="T4" fmla="*/ 0 w 21600"/>
                <a:gd name="T5" fmla="*/ 454 h 21600"/>
                <a:gd name="T6" fmla="*/ 576 w 21600"/>
                <a:gd name="T7" fmla="*/ 340 h 21600"/>
                <a:gd name="T8" fmla="*/ 1152 w 21600"/>
                <a:gd name="T9" fmla="*/ 227 h 21600"/>
                <a:gd name="T10" fmla="*/ 864 w 21600"/>
                <a:gd name="T11" fmla="*/ 114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8100 w 21600"/>
                <a:gd name="T19" fmla="*/ 5424 h 21600"/>
                <a:gd name="T20" fmla="*/ 16200 w 21600"/>
                <a:gd name="T21" fmla="*/ 13512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lnTo>
                    <a:pt x="0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7" name="PubTriangle"/>
            <p:cNvSpPr>
              <a:spLocks noEditPoints="1" noChangeArrowheads="1"/>
            </p:cNvSpPr>
            <p:nvPr/>
          </p:nvSpPr>
          <p:spPr bwMode="auto">
            <a:xfrm>
              <a:off x="3107" y="845"/>
              <a:ext cx="862" cy="409"/>
            </a:xfrm>
            <a:custGeom>
              <a:avLst/>
              <a:gdLst>
                <a:gd name="G0" fmla="+- 0 0 0"/>
                <a:gd name="G1" fmla="*/ 10800 1 2"/>
                <a:gd name="G2" fmla="*/ G1 10800 21600"/>
                <a:gd name="G3" fmla="+- 10800 0 G2"/>
                <a:gd name="G4" fmla="+- 10800 0 0"/>
                <a:gd name="G5" fmla="+- G1 10800 0"/>
                <a:gd name="G6" fmla="*/ 10800 1 2"/>
                <a:gd name="G7" fmla="+- 10800 0 0"/>
                <a:gd name="G8" fmla="+- G2 G6 G1"/>
                <a:gd name="G9" fmla="+- G8 10800 0"/>
                <a:gd name="G10" fmla="+- G6 10800 0"/>
                <a:gd name="T0" fmla="*/ 10800 w 21600"/>
                <a:gd name="T1" fmla="*/ 0 h 21600"/>
                <a:gd name="T2" fmla="*/ 5400 w 21600"/>
                <a:gd name="T3" fmla="*/ 10800 h 21600"/>
                <a:gd name="T4" fmla="*/ 0 w 21600"/>
                <a:gd name="T5" fmla="*/ 21600 h 21600"/>
                <a:gd name="T6" fmla="*/ 10800 w 21600"/>
                <a:gd name="T7" fmla="*/ 16200 h 21600"/>
                <a:gd name="T8" fmla="*/ 21600 w 21600"/>
                <a:gd name="T9" fmla="*/ 10800 h 21600"/>
                <a:gd name="T10" fmla="*/ 16200 w 21600"/>
                <a:gd name="T11" fmla="*/ 5400 h 21600"/>
                <a:gd name="T12" fmla="*/ G3 w 21600"/>
                <a:gd name="T13" fmla="*/ G6 h 21600"/>
                <a:gd name="T14" fmla="*/ G5 w 21600"/>
                <a:gd name="T15" fmla="*/ G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0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8" name="WordArt 7"/>
            <p:cNvSpPr>
              <a:spLocks noChangeArrowheads="1" noChangeShapeType="1" noTextEdit="1"/>
            </p:cNvSpPr>
            <p:nvPr/>
          </p:nvSpPr>
          <p:spPr bwMode="auto">
            <a:xfrm>
              <a:off x="3424" y="1480"/>
              <a:ext cx="771" cy="181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3"/>
                </a:avLst>
              </a:prstTxWarp>
            </a:bodyPr>
            <a:lstStyle/>
            <a:p>
              <a:pPr algn="ctr"/>
              <a:r>
                <a:rPr lang="ru-RU" sz="20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Monotype Corsiva"/>
                </a:rPr>
                <a:t>"ГСК"</a:t>
              </a:r>
            </a:p>
          </p:txBody>
        </p:sp>
        <p:sp>
          <p:nvSpPr>
            <p:cNvPr id="9" name="WordArt 6"/>
            <p:cNvSpPr>
              <a:spLocks noChangeArrowheads="1" noChangeShapeType="1" noTextEdit="1"/>
            </p:cNvSpPr>
            <p:nvPr/>
          </p:nvSpPr>
          <p:spPr bwMode="auto">
            <a:xfrm>
              <a:off x="3288" y="981"/>
              <a:ext cx="251" cy="11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8148"/>
                </a:avLst>
              </a:prstTxWarp>
            </a:bodyPr>
            <a:lstStyle/>
            <a:p>
              <a:pPr algn="ctr"/>
              <a:r>
                <a:rPr lang="ru-RU" sz="1600" kern="10" normalizeH="1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ООО</a:t>
              </a:r>
            </a:p>
          </p:txBody>
        </p:sp>
      </p:grpSp>
      <p:sp>
        <p:nvSpPr>
          <p:cNvPr id="10" name="Номер слайда 3"/>
          <p:cNvSpPr txBox="1">
            <a:spLocks/>
          </p:cNvSpPr>
          <p:nvPr/>
        </p:nvSpPr>
        <p:spPr bwMode="auto">
          <a:xfrm>
            <a:off x="8532440" y="6382022"/>
            <a:ext cx="43204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fld id="{7AA30745-A855-46EC-9615-F3AD283992C2}" type="slidenum">
              <a:rPr lang="ru-RU" sz="1200" smtClean="0">
                <a:latin typeface="Bookman Old Style" panose="02050604050505020204" pitchFamily="18" charset="0"/>
              </a:rPr>
              <a:pPr eaLnBrk="1" hangingPunct="1">
                <a:defRPr/>
              </a:pPr>
              <a:t>11</a:t>
            </a:fld>
            <a:endParaRPr lang="ru-RU" sz="1200" dirty="0" smtClean="0">
              <a:latin typeface="Bookman Old Style" panose="0205060405050502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188640"/>
            <a:ext cx="8784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2700">
                  <a:gradFill>
                    <a:gsLst>
                      <a:gs pos="0">
                        <a:schemeClr val="tx2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chemeClr val="accent1">
                          <a:shade val="100000"/>
                          <a:satMod val="115000"/>
                        </a:schemeClr>
                      </a:gs>
                    </a:gsLst>
                    <a:lin ang="5400000" scaled="0"/>
                  </a:gra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Освоение скважин и контроль параметров при ОПЗ и ГРП</a:t>
            </a:r>
            <a:endParaRPr lang="en-US" sz="2000" b="1" dirty="0">
              <a:ln w="12700">
                <a:gradFill>
                  <a:gsLst>
                    <a:gs pos="0">
                      <a:schemeClr val="tx2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5400000" scaled="0"/>
                </a:gradFill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2" name="Picture 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764704"/>
            <a:ext cx="2664296" cy="1716002"/>
          </a:xfrm>
          <a:prstGeom prst="rect">
            <a:avLst/>
          </a:prstGeom>
          <a:ln>
            <a:noFill/>
          </a:ln>
          <a:effectLst>
            <a:glow rad="127000">
              <a:schemeClr val="accent3">
                <a:lumMod val="85000"/>
                <a:alpha val="9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67544" y="891877"/>
            <a:ext cx="46853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400" b="1" i="1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  Освоение скважин с </a:t>
            </a:r>
            <a:r>
              <a:rPr lang="ru-RU" sz="1400" b="1" i="1" dirty="0" smtClean="0">
                <a:latin typeface="Bookman Old Style" panose="02050604050505020204" pitchFamily="18" charset="0"/>
                <a:cs typeface="Arial" pitchFamily="34" charset="0"/>
              </a:rPr>
              <a:t>применением азотно-бустерной установки</a:t>
            </a:r>
            <a:r>
              <a:rPr lang="ru-RU" sz="1400" b="1" i="1" dirty="0">
                <a:latin typeface="Bookman Old Style" panose="02050604050505020204" pitchFamily="18" charset="0"/>
                <a:cs typeface="Arial" pitchFamily="34" charset="0"/>
              </a:rPr>
              <a:t> </a:t>
            </a:r>
            <a:r>
              <a:rPr lang="ru-RU" sz="1400" b="1" i="1" dirty="0" smtClean="0">
                <a:latin typeface="Bookman Old Style" panose="02050604050505020204" pitchFamily="18" charset="0"/>
                <a:cs typeface="Arial" pitchFamily="34" charset="0"/>
              </a:rPr>
              <a:t>(СДА, УНГ)</a:t>
            </a:r>
          </a:p>
          <a:p>
            <a:r>
              <a:rPr lang="ru-RU" sz="1300" dirty="0" smtClean="0">
                <a:latin typeface="Bookman Old Style" panose="02050604050505020204" pitchFamily="18" charset="0"/>
                <a:cs typeface="Arial" pitchFamily="34" charset="0"/>
              </a:rPr>
              <a:t>Нагнетаемый установкой инертный газ проходит через пусковые муфты, аэрирует жидкость в скважине, снижая её плотность и вес столба жидкости.</a:t>
            </a:r>
            <a:endParaRPr lang="ru-RU" sz="1300" dirty="0">
              <a:latin typeface="Bookman Old Style" panose="020506040505050202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7544" y="2753633"/>
            <a:ext cx="46853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400" b="1" dirty="0" smtClean="0">
                <a:latin typeface="Bookman Old Style" panose="02050604050505020204" pitchFamily="18" charset="0"/>
              </a:rPr>
              <a:t>  </a:t>
            </a:r>
            <a:r>
              <a:rPr lang="ru-RU" sz="1400" b="1" dirty="0">
                <a:latin typeface="Bookman Old Style" panose="02050604050505020204" pitchFamily="18" charset="0"/>
              </a:rPr>
              <a:t> </a:t>
            </a:r>
            <a:r>
              <a:rPr lang="ru-RU" sz="1400" b="1" i="1" dirty="0" smtClean="0">
                <a:latin typeface="Bookman Old Style" panose="02050604050505020204" pitchFamily="18" charset="0"/>
                <a:cs typeface="Arial" pitchFamily="34" charset="0"/>
              </a:rPr>
              <a:t>Освоение скважин </a:t>
            </a:r>
            <a:r>
              <a:rPr lang="ru-RU" sz="1400" b="1" i="1" dirty="0">
                <a:latin typeface="Bookman Old Style" panose="02050604050505020204" pitchFamily="18" charset="0"/>
                <a:cs typeface="Arial" pitchFamily="34" charset="0"/>
              </a:rPr>
              <a:t>применением струйного насоса</a:t>
            </a:r>
          </a:p>
          <a:p>
            <a:r>
              <a:rPr lang="ru-RU" sz="1300" dirty="0">
                <a:latin typeface="Bookman Old Style" panose="02050604050505020204" pitchFamily="18" charset="0"/>
                <a:cs typeface="Arial" pitchFamily="34" charset="0"/>
              </a:rPr>
              <a:t>Гибкий и эффективный способ вызова притока, позволяющий отработать скважину на разных режимах, проводить дополнительные операции воздействия на пласт.</a:t>
            </a: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2831193"/>
            <a:ext cx="2808312" cy="1101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67544" y="4553252"/>
            <a:ext cx="468535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400" b="1" dirty="0" smtClean="0">
                <a:latin typeface="Bookman Old Style" panose="02050604050505020204" pitchFamily="18" charset="0"/>
              </a:rPr>
              <a:t> </a:t>
            </a:r>
            <a:r>
              <a:rPr lang="ru-RU" sz="1400" b="1" i="1" dirty="0" smtClean="0">
                <a:latin typeface="Bookman Old Style" panose="02050604050505020204" pitchFamily="18" charset="0"/>
                <a:cs typeface="Arial" pitchFamily="34" charset="0"/>
              </a:rPr>
              <a:t>Контроль параметров при ОПЗ и ГРП</a:t>
            </a:r>
            <a:endParaRPr lang="ru-RU" sz="1400" dirty="0"/>
          </a:p>
          <a:p>
            <a:r>
              <a:rPr lang="ru-RU" sz="1300" dirty="0" err="1" smtClean="0">
                <a:latin typeface="Bookman Old Style" panose="02050604050505020204" pitchFamily="18" charset="0"/>
                <a:cs typeface="Arial" pitchFamily="34" charset="0"/>
              </a:rPr>
              <a:t>Мандрель</a:t>
            </a:r>
            <a:r>
              <a:rPr lang="ru-RU" sz="1300" dirty="0" smtClean="0">
                <a:latin typeface="Bookman Old Style" panose="02050604050505020204" pitchFamily="18" charset="0"/>
                <a:cs typeface="Arial" pitchFamily="34" charset="0"/>
              </a:rPr>
              <a:t>-контейнер предназначен </a:t>
            </a:r>
            <a:r>
              <a:rPr lang="ru-RU" sz="1300" dirty="0">
                <a:latin typeface="Bookman Old Style" panose="02050604050505020204" pitchFamily="18" charset="0"/>
                <a:cs typeface="Arial" pitchFamily="34" charset="0"/>
              </a:rPr>
              <a:t>для размещения геофизических автономных приборов в компоновку </a:t>
            </a:r>
            <a:r>
              <a:rPr lang="ru-RU" sz="1300" dirty="0" smtClean="0">
                <a:latin typeface="Bookman Old Style" panose="02050604050505020204" pitchFamily="18" charset="0"/>
                <a:cs typeface="Arial" pitchFamily="34" charset="0"/>
              </a:rPr>
              <a:t>НКТ </a:t>
            </a:r>
            <a:r>
              <a:rPr lang="ru-RU" sz="1300" dirty="0">
                <a:latin typeface="Bookman Old Style" panose="02050604050505020204" pitchFamily="18" charset="0"/>
                <a:cs typeface="Arial" pitchFamily="34" charset="0"/>
              </a:rPr>
              <a:t>с целью измерений параметров температуры и давления без перекрытия прохода в НКТ. 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804" y="4636371"/>
            <a:ext cx="3578945" cy="1024877"/>
          </a:xfrm>
          <a:prstGeom prst="rect">
            <a:avLst/>
          </a:prstGeom>
          <a:ln>
            <a:noFill/>
          </a:ln>
          <a:effectLst>
            <a:glow rad="127000">
              <a:schemeClr val="accent3">
                <a:lumMod val="95000"/>
                <a:alpha val="9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037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34" descr="P1010287.JPG"/>
          <p:cNvPicPr>
            <a:picLocks noGrp="1" noChangeAspect="1"/>
          </p:cNvPicPr>
          <p:nvPr isPhoto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oup 19"/>
          <p:cNvGrpSpPr>
            <a:grpSpLocks/>
          </p:cNvGrpSpPr>
          <p:nvPr/>
        </p:nvGrpSpPr>
        <p:grpSpPr bwMode="auto">
          <a:xfrm>
            <a:off x="153863" y="5876925"/>
            <a:ext cx="1835150" cy="792163"/>
            <a:chOff x="2562" y="845"/>
            <a:chExt cx="1633" cy="816"/>
          </a:xfrm>
        </p:grpSpPr>
        <p:sp>
          <p:nvSpPr>
            <p:cNvPr id="37" name="PubTriangle"/>
            <p:cNvSpPr>
              <a:spLocks noEditPoints="1" noChangeArrowheads="1"/>
            </p:cNvSpPr>
            <p:nvPr/>
          </p:nvSpPr>
          <p:spPr bwMode="auto">
            <a:xfrm>
              <a:off x="2562" y="891"/>
              <a:ext cx="1588" cy="738"/>
            </a:xfrm>
            <a:custGeom>
              <a:avLst/>
              <a:gdLst>
                <a:gd name="T0" fmla="*/ 576 w 21600"/>
                <a:gd name="T1" fmla="*/ 0 h 21600"/>
                <a:gd name="T2" fmla="*/ 288 w 21600"/>
                <a:gd name="T3" fmla="*/ 227 h 21600"/>
                <a:gd name="T4" fmla="*/ 0 w 21600"/>
                <a:gd name="T5" fmla="*/ 454 h 21600"/>
                <a:gd name="T6" fmla="*/ 576 w 21600"/>
                <a:gd name="T7" fmla="*/ 340 h 21600"/>
                <a:gd name="T8" fmla="*/ 1152 w 21600"/>
                <a:gd name="T9" fmla="*/ 227 h 21600"/>
                <a:gd name="T10" fmla="*/ 864 w 21600"/>
                <a:gd name="T11" fmla="*/ 114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8100 w 21600"/>
                <a:gd name="T19" fmla="*/ 5424 h 21600"/>
                <a:gd name="T20" fmla="*/ 16200 w 21600"/>
                <a:gd name="T21" fmla="*/ 13512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lnTo>
                    <a:pt x="0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38" name="PubTriangle"/>
            <p:cNvSpPr>
              <a:spLocks noEditPoints="1" noChangeArrowheads="1"/>
            </p:cNvSpPr>
            <p:nvPr/>
          </p:nvSpPr>
          <p:spPr bwMode="auto">
            <a:xfrm>
              <a:off x="3107" y="845"/>
              <a:ext cx="862" cy="409"/>
            </a:xfrm>
            <a:custGeom>
              <a:avLst/>
              <a:gdLst>
                <a:gd name="G0" fmla="+- 0 0 0"/>
                <a:gd name="G1" fmla="*/ 10800 1 2"/>
                <a:gd name="G2" fmla="*/ G1 10800 21600"/>
                <a:gd name="G3" fmla="+- 10800 0 G2"/>
                <a:gd name="G4" fmla="+- 10800 0 0"/>
                <a:gd name="G5" fmla="+- G1 10800 0"/>
                <a:gd name="G6" fmla="*/ 10800 1 2"/>
                <a:gd name="G7" fmla="+- 10800 0 0"/>
                <a:gd name="G8" fmla="+- G2 G6 G1"/>
                <a:gd name="G9" fmla="+- G8 10800 0"/>
                <a:gd name="G10" fmla="+- G6 10800 0"/>
                <a:gd name="T0" fmla="*/ 10800 w 21600"/>
                <a:gd name="T1" fmla="*/ 0 h 21600"/>
                <a:gd name="T2" fmla="*/ 5400 w 21600"/>
                <a:gd name="T3" fmla="*/ 10800 h 21600"/>
                <a:gd name="T4" fmla="*/ 0 w 21600"/>
                <a:gd name="T5" fmla="*/ 21600 h 21600"/>
                <a:gd name="T6" fmla="*/ 10800 w 21600"/>
                <a:gd name="T7" fmla="*/ 16200 h 21600"/>
                <a:gd name="T8" fmla="*/ 21600 w 21600"/>
                <a:gd name="T9" fmla="*/ 10800 h 21600"/>
                <a:gd name="T10" fmla="*/ 16200 w 21600"/>
                <a:gd name="T11" fmla="*/ 5400 h 21600"/>
                <a:gd name="T12" fmla="*/ G3 w 21600"/>
                <a:gd name="T13" fmla="*/ G6 h 21600"/>
                <a:gd name="T14" fmla="*/ G5 w 21600"/>
                <a:gd name="T15" fmla="*/ G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0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39" name="WordArt 7"/>
            <p:cNvSpPr>
              <a:spLocks noChangeArrowheads="1" noChangeShapeType="1" noTextEdit="1"/>
            </p:cNvSpPr>
            <p:nvPr/>
          </p:nvSpPr>
          <p:spPr bwMode="auto">
            <a:xfrm>
              <a:off x="3424" y="1480"/>
              <a:ext cx="771" cy="181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3"/>
                </a:avLst>
              </a:prstTxWarp>
            </a:bodyPr>
            <a:lstStyle/>
            <a:p>
              <a:pPr algn="ctr"/>
              <a:r>
                <a:rPr lang="ru-RU" sz="20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Monotype Corsiva"/>
                </a:rPr>
                <a:t>"ГСК"</a:t>
              </a:r>
            </a:p>
          </p:txBody>
        </p:sp>
        <p:sp>
          <p:nvSpPr>
            <p:cNvPr id="40" name="WordArt 6"/>
            <p:cNvSpPr>
              <a:spLocks noChangeArrowheads="1" noChangeShapeType="1" noTextEdit="1"/>
            </p:cNvSpPr>
            <p:nvPr/>
          </p:nvSpPr>
          <p:spPr bwMode="auto">
            <a:xfrm>
              <a:off x="3288" y="981"/>
              <a:ext cx="251" cy="11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8148"/>
                </a:avLst>
              </a:prstTxWarp>
            </a:bodyPr>
            <a:lstStyle/>
            <a:p>
              <a:pPr algn="ctr"/>
              <a:r>
                <a:rPr lang="ru-RU" sz="1600" kern="10" normalizeH="1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ООО</a:t>
              </a:r>
            </a:p>
          </p:txBody>
        </p:sp>
      </p:grpSp>
      <p:sp>
        <p:nvSpPr>
          <p:cNvPr id="2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38974" y="6381750"/>
            <a:ext cx="425514" cy="2873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AA30745-A855-46EC-9615-F3AD283992C2}" type="slidenum">
              <a:rPr lang="ru-RU" sz="1200" smtClean="0">
                <a:latin typeface="Bookman Old Style" panose="02050604050505020204" pitchFamily="18" charset="0"/>
              </a:rPr>
              <a:pPr eaLnBrk="1" hangingPunct="1">
                <a:defRPr/>
              </a:pPr>
              <a:t>12</a:t>
            </a:fld>
            <a:endParaRPr lang="ru-RU" sz="1200" dirty="0" smtClean="0">
              <a:latin typeface="Bookman Old Style" panose="02050604050505020204" pitchFamily="18" charset="0"/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323528" y="188641"/>
            <a:ext cx="85001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2700">
                  <a:gradFill>
                    <a:gsLst>
                      <a:gs pos="0">
                        <a:schemeClr val="tx2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chemeClr val="accent1">
                          <a:shade val="100000"/>
                          <a:satMod val="115000"/>
                        </a:schemeClr>
                      </a:gs>
                    </a:gsLst>
                    <a:lin ang="5400000" scaled="0"/>
                  </a:gra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Анализ и интерпретация данных промысловых и лабораторных исследований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3826768" cy="3002950"/>
          </a:xfrm>
          <a:prstGeom prst="rect">
            <a:avLst/>
          </a:prstGeom>
          <a:noFill/>
          <a:ln>
            <a:noFill/>
          </a:ln>
          <a:effectLst>
            <a:glow rad="431800">
              <a:schemeClr val="accent5">
                <a:lumMod val="90000"/>
                <a:alpha val="41000"/>
              </a:schemeClr>
            </a:glo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95536" y="4365104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Bookman Old Style" panose="02050604050505020204" pitchFamily="18" charset="0"/>
              </a:rPr>
              <a:t>Интерпретация исследований в современном специализированном программном комплексе </a:t>
            </a:r>
            <a:r>
              <a:rPr lang="en-US" sz="1400" dirty="0" smtClean="0">
                <a:latin typeface="Bookman Old Style" panose="02050604050505020204" pitchFamily="18" charset="0"/>
              </a:rPr>
              <a:t>Kappa </a:t>
            </a:r>
            <a:r>
              <a:rPr lang="en-US" sz="1400" smtClean="0">
                <a:latin typeface="Bookman Old Style" panose="02050604050505020204" pitchFamily="18" charset="0"/>
              </a:rPr>
              <a:t>Sapfir</a:t>
            </a:r>
            <a:r>
              <a:rPr lang="ru-RU" sz="1400" smtClean="0">
                <a:latin typeface="Bookman Old Style" panose="02050604050505020204" pitchFamily="18" charset="0"/>
              </a:rPr>
              <a:t> </a:t>
            </a:r>
            <a:r>
              <a:rPr lang="ru-RU" sz="1400" dirty="0" smtClean="0">
                <a:latin typeface="Bookman Old Style" panose="02050604050505020204" pitchFamily="18" charset="0"/>
              </a:rPr>
              <a:t>аттестованными специалистами</a:t>
            </a:r>
            <a:endParaRPr lang="ru-RU" sz="1400" dirty="0">
              <a:latin typeface="Bookman Old Style" panose="02050604050505020204" pitchFamily="18" charset="0"/>
            </a:endParaRPr>
          </a:p>
        </p:txBody>
      </p:sp>
      <p:pic>
        <p:nvPicPr>
          <p:cNvPr id="13" name="Picture 5" descr="C:\Users\1\Pictures\Хроматрограф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574" y="1116283"/>
            <a:ext cx="3528392" cy="2672757"/>
          </a:xfrm>
          <a:prstGeom prst="rect">
            <a:avLst/>
          </a:prstGeom>
          <a:noFill/>
          <a:ln>
            <a:noFill/>
          </a:ln>
          <a:effectLst>
            <a:glow rad="901700">
              <a:schemeClr val="accent5">
                <a:lumMod val="90000"/>
                <a:alpha val="39000"/>
              </a:schemeClr>
            </a:glow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552660" y="3769876"/>
            <a:ext cx="3914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Bookman Old Style" panose="02050604050505020204" pitchFamily="18" charset="0"/>
              </a:rPr>
              <a:t>Анализ отобранных проб флюидов в аккредитованной лаборатории</a:t>
            </a:r>
            <a:endParaRPr lang="ru-RU" sz="1400" dirty="0">
              <a:latin typeface="Bookman Old Style" panose="02050604050505020204" pitchFamily="18" charset="0"/>
            </a:endParaRPr>
          </a:p>
        </p:txBody>
      </p:sp>
      <p:pic>
        <p:nvPicPr>
          <p:cNvPr id="16" name="Picture 9" descr="P51300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3661" y="4359743"/>
            <a:ext cx="3886771" cy="2165601"/>
          </a:xfrm>
          <a:prstGeom prst="rect">
            <a:avLst/>
          </a:prstGeom>
          <a:noFill/>
          <a:ln>
            <a:noFill/>
          </a:ln>
          <a:effectLst>
            <a:glow rad="431800">
              <a:schemeClr val="accent5">
                <a:lumMod val="90000"/>
                <a:alpha val="41000"/>
              </a:schemeClr>
            </a:glow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298322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683256-64B2-403D-AFFC-74EBBFC200E2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pic>
        <p:nvPicPr>
          <p:cNvPr id="3" name="Picture 2" descr="D:\РАБОТА\Деятельность\для буклета\Разведка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3863" y="5876925"/>
            <a:ext cx="8810625" cy="792163"/>
            <a:chOff x="0" y="3702"/>
            <a:chExt cx="5550" cy="499"/>
          </a:xfrm>
        </p:grpSpPr>
        <p:sp>
          <p:nvSpPr>
            <p:cNvPr id="5" name="Line 9"/>
            <p:cNvSpPr>
              <a:spLocks noChangeShapeType="1"/>
            </p:cNvSpPr>
            <p:nvPr/>
          </p:nvSpPr>
          <p:spPr bwMode="auto">
            <a:xfrm>
              <a:off x="748" y="4201"/>
              <a:ext cx="4802" cy="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0" y="3702"/>
              <a:ext cx="1156" cy="499"/>
              <a:chOff x="2562" y="845"/>
              <a:chExt cx="1633" cy="816"/>
            </a:xfrm>
          </p:grpSpPr>
          <p:sp>
            <p:nvSpPr>
              <p:cNvPr id="7" name="PubTriangle"/>
              <p:cNvSpPr>
                <a:spLocks noEditPoints="1" noChangeArrowheads="1"/>
              </p:cNvSpPr>
              <p:nvPr/>
            </p:nvSpPr>
            <p:spPr bwMode="auto">
              <a:xfrm>
                <a:off x="2562" y="891"/>
                <a:ext cx="1588" cy="738"/>
              </a:xfrm>
              <a:custGeom>
                <a:avLst/>
                <a:gdLst>
                  <a:gd name="T0" fmla="*/ 576 w 21600"/>
                  <a:gd name="T1" fmla="*/ 0 h 21600"/>
                  <a:gd name="T2" fmla="*/ 288 w 21600"/>
                  <a:gd name="T3" fmla="*/ 227 h 21600"/>
                  <a:gd name="T4" fmla="*/ 0 w 21600"/>
                  <a:gd name="T5" fmla="*/ 454 h 21600"/>
                  <a:gd name="T6" fmla="*/ 576 w 21600"/>
                  <a:gd name="T7" fmla="*/ 340 h 21600"/>
                  <a:gd name="T8" fmla="*/ 1152 w 21600"/>
                  <a:gd name="T9" fmla="*/ 227 h 21600"/>
                  <a:gd name="T10" fmla="*/ 864 w 21600"/>
                  <a:gd name="T11" fmla="*/ 114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8100 w 21600"/>
                  <a:gd name="T19" fmla="*/ 5424 h 21600"/>
                  <a:gd name="T20" fmla="*/ 16200 w 21600"/>
                  <a:gd name="T21" fmla="*/ 13512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0800" y="0"/>
                    </a:moveTo>
                    <a:lnTo>
                      <a:pt x="0" y="21600"/>
                    </a:lnTo>
                    <a:lnTo>
                      <a:pt x="21600" y="1080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>
                  <a:latin typeface="+mn-lt"/>
                  <a:cs typeface="+mn-cs"/>
                </a:endParaRPr>
              </a:p>
            </p:txBody>
          </p:sp>
          <p:sp>
            <p:nvSpPr>
              <p:cNvPr id="8" name="PubTriangle"/>
              <p:cNvSpPr>
                <a:spLocks noEditPoints="1" noChangeArrowheads="1"/>
              </p:cNvSpPr>
              <p:nvPr/>
            </p:nvSpPr>
            <p:spPr bwMode="auto">
              <a:xfrm>
                <a:off x="3107" y="845"/>
                <a:ext cx="862" cy="409"/>
              </a:xfrm>
              <a:custGeom>
                <a:avLst/>
                <a:gdLst>
                  <a:gd name="G0" fmla="+- 0 0 0"/>
                  <a:gd name="G1" fmla="*/ 10800 1 2"/>
                  <a:gd name="G2" fmla="*/ G1 10800 21600"/>
                  <a:gd name="G3" fmla="+- 10800 0 G2"/>
                  <a:gd name="G4" fmla="+- 10800 0 0"/>
                  <a:gd name="G5" fmla="+- G1 10800 0"/>
                  <a:gd name="G6" fmla="*/ 10800 1 2"/>
                  <a:gd name="G7" fmla="+- 10800 0 0"/>
                  <a:gd name="G8" fmla="+- G2 G6 G1"/>
                  <a:gd name="G9" fmla="+- G8 10800 0"/>
                  <a:gd name="G10" fmla="+- G6 10800 0"/>
                  <a:gd name="T0" fmla="*/ 10800 w 21600"/>
                  <a:gd name="T1" fmla="*/ 0 h 21600"/>
                  <a:gd name="T2" fmla="*/ 5400 w 21600"/>
                  <a:gd name="T3" fmla="*/ 10800 h 21600"/>
                  <a:gd name="T4" fmla="*/ 0 w 21600"/>
                  <a:gd name="T5" fmla="*/ 21600 h 21600"/>
                  <a:gd name="T6" fmla="*/ 10800 w 21600"/>
                  <a:gd name="T7" fmla="*/ 16200 h 21600"/>
                  <a:gd name="T8" fmla="*/ 21600 w 21600"/>
                  <a:gd name="T9" fmla="*/ 10800 h 21600"/>
                  <a:gd name="T10" fmla="*/ 16200 w 21600"/>
                  <a:gd name="T11" fmla="*/ 5400 h 21600"/>
                  <a:gd name="T12" fmla="*/ G3 w 21600"/>
                  <a:gd name="T13" fmla="*/ G6 h 21600"/>
                  <a:gd name="T14" fmla="*/ G5 w 21600"/>
                  <a:gd name="T15" fmla="*/ G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T12" t="T13" r="T14" b="T15"/>
                <a:pathLst>
                  <a:path w="21600" h="21600">
                    <a:moveTo>
                      <a:pt x="10800" y="0"/>
                    </a:moveTo>
                    <a:lnTo>
                      <a:pt x="0" y="21600"/>
                    </a:lnTo>
                    <a:lnTo>
                      <a:pt x="21600" y="108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>
                  <a:latin typeface="+mn-lt"/>
                  <a:cs typeface="+mn-cs"/>
                </a:endParaRPr>
              </a:p>
            </p:txBody>
          </p:sp>
          <p:sp>
            <p:nvSpPr>
              <p:cNvPr id="9" name="WordArt 7"/>
              <p:cNvSpPr>
                <a:spLocks noChangeArrowheads="1" noChangeShapeType="1" noTextEdit="1"/>
              </p:cNvSpPr>
              <p:nvPr/>
            </p:nvSpPr>
            <p:spPr bwMode="auto">
              <a:xfrm>
                <a:off x="3424" y="1480"/>
                <a:ext cx="771" cy="181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800003"/>
                  </a:avLst>
                </a:prstTxWarp>
              </a:bodyPr>
              <a:lstStyle/>
              <a:p>
                <a:pPr algn="ctr"/>
                <a:r>
                  <a:rPr lang="ru-RU" sz="2000" b="1" kern="10" dirty="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Monotype Corsiva"/>
                  </a:rPr>
                  <a:t>"ГСК"</a:t>
                </a:r>
              </a:p>
            </p:txBody>
          </p:sp>
          <p:sp>
            <p:nvSpPr>
              <p:cNvPr id="10" name="WordArt 6"/>
              <p:cNvSpPr>
                <a:spLocks noChangeArrowheads="1" noChangeShapeType="1" noTextEdit="1"/>
              </p:cNvSpPr>
              <p:nvPr/>
            </p:nvSpPr>
            <p:spPr bwMode="auto">
              <a:xfrm>
                <a:off x="3288" y="981"/>
                <a:ext cx="251" cy="119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48148"/>
                  </a:avLst>
                </a:prstTxWarp>
              </a:bodyPr>
              <a:lstStyle/>
              <a:p>
                <a:pPr algn="ctr"/>
                <a:r>
                  <a:rPr lang="ru-RU" sz="1600" kern="10" normalizeH="1" dirty="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ООО</a:t>
                </a:r>
              </a:p>
            </p:txBody>
          </p:sp>
        </p:grpSp>
      </p:grpSp>
      <p:sp>
        <p:nvSpPr>
          <p:cNvPr id="11" name="Номер слайда 3"/>
          <p:cNvSpPr txBox="1">
            <a:spLocks/>
          </p:cNvSpPr>
          <p:nvPr/>
        </p:nvSpPr>
        <p:spPr bwMode="auto">
          <a:xfrm>
            <a:off x="8532440" y="6381750"/>
            <a:ext cx="432049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fld id="{7AA30745-A855-46EC-9615-F3AD283992C2}" type="slidenum">
              <a:rPr lang="ru-RU" sz="1200" smtClean="0">
                <a:latin typeface="Bookman Old Style" panose="02050604050505020204" pitchFamily="18" charset="0"/>
              </a:rPr>
              <a:pPr eaLnBrk="1" hangingPunct="1">
                <a:defRPr/>
              </a:pPr>
              <a:t>13</a:t>
            </a:fld>
            <a:endParaRPr lang="ru-RU" sz="1200" dirty="0" smtClean="0">
              <a:latin typeface="Bookman Old Style" panose="02050604050505020204" pitchFamily="18" charset="0"/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144016" y="188913"/>
            <a:ext cx="8820472" cy="42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150" b="1" dirty="0" smtClean="0">
                <a:ln w="12700">
                  <a:gradFill>
                    <a:gsLst>
                      <a:gs pos="0">
                        <a:schemeClr val="tx2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chemeClr val="accent1">
                          <a:shade val="100000"/>
                          <a:satMod val="115000"/>
                        </a:schemeClr>
                      </a:gs>
                    </a:gsLst>
                    <a:lin ang="5400000" scaled="0"/>
                  </a:gradFill>
                </a:ln>
                <a:solidFill>
                  <a:srgbClr val="FF9900"/>
                </a:solidFill>
                <a:effectLst>
                  <a:innerShdw blurRad="127000">
                    <a:prstClr val="black"/>
                  </a:innerShdw>
                </a:effectLst>
                <a:latin typeface="Bookman Old Style" panose="02050604050505020204" pitchFamily="18" charset="0"/>
              </a:rPr>
              <a:t>Новые разработки</a:t>
            </a:r>
            <a:endParaRPr lang="ru-RU" sz="2150" b="1" dirty="0">
              <a:ln w="12700">
                <a:gradFill>
                  <a:gsLst>
                    <a:gs pos="0">
                      <a:schemeClr val="tx2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5400000" scaled="0"/>
                </a:gradFill>
              </a:ln>
              <a:solidFill>
                <a:srgbClr val="FF9900"/>
              </a:solidFill>
              <a:effectLst>
                <a:innerShdw blurRad="127000">
                  <a:prstClr val="black"/>
                </a:inn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3" name="Picture 2" descr="D:\РАБОТА\Деятельность\ГАЗОВЫЕ ИССЛЕДОВАНИЯ\Оборудование\БКМ\БКМ2.00.00.000 - Монтажный чертеж Лист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560768"/>
            <a:ext cx="6410577" cy="3734665"/>
          </a:xfrm>
          <a:prstGeom prst="rect">
            <a:avLst/>
          </a:prstGeom>
          <a:ln>
            <a:noFill/>
          </a:ln>
          <a:effectLst>
            <a:glow>
              <a:schemeClr val="accent5">
                <a:lumMod val="90000"/>
                <a:alpha val="7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23529" y="612106"/>
            <a:ext cx="84969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dirty="0">
                <a:latin typeface="Bookman Old Style" panose="02050604050505020204" pitchFamily="18" charset="0"/>
                <a:cs typeface="Arial" pitchFamily="34" charset="0"/>
              </a:rPr>
              <a:t> </a:t>
            </a:r>
            <a:r>
              <a:rPr lang="ru-RU" sz="1400" dirty="0" smtClean="0">
                <a:latin typeface="Bookman Old Style" panose="02050604050505020204" pitchFamily="18" charset="0"/>
                <a:cs typeface="Arial" pitchFamily="34" charset="0"/>
              </a:rPr>
              <a:t>      В настоящее </a:t>
            </a:r>
            <a:r>
              <a:rPr lang="ru-RU" sz="1400" dirty="0">
                <a:latin typeface="Bookman Old Style" panose="02050604050505020204" pitchFamily="18" charset="0"/>
                <a:cs typeface="Arial" pitchFamily="34" charset="0"/>
              </a:rPr>
              <a:t>время </a:t>
            </a:r>
            <a:r>
              <a:rPr lang="ru-RU" sz="1400" dirty="0" smtClean="0">
                <a:latin typeface="Bookman Old Style" panose="02050604050505020204" pitchFamily="18" charset="0"/>
                <a:cs typeface="Arial" pitchFamily="34" charset="0"/>
              </a:rPr>
              <a:t>специалистами ООО «ГСК» разработана мобильная сепарационная установка для проведения </a:t>
            </a:r>
            <a:r>
              <a:rPr lang="ru-RU" sz="1400" dirty="0">
                <a:latin typeface="Bookman Old Style" panose="02050604050505020204" pitchFamily="18" charset="0"/>
                <a:cs typeface="Arial" pitchFamily="34" charset="0"/>
              </a:rPr>
              <a:t>газоконденсатных и газодинамических исследований </a:t>
            </a:r>
            <a:r>
              <a:rPr lang="ru-RU" sz="1400" dirty="0" smtClean="0">
                <a:latin typeface="Bookman Old Style" panose="02050604050505020204" pitchFamily="18" charset="0"/>
                <a:cs typeface="Arial" pitchFamily="34" charset="0"/>
              </a:rPr>
              <a:t>с </a:t>
            </a:r>
            <a:r>
              <a:rPr lang="ru-RU" sz="1400" dirty="0">
                <a:latin typeface="Bookman Old Style" panose="02050604050505020204" pitchFamily="18" charset="0"/>
                <a:cs typeface="Arial" pitchFamily="34" charset="0"/>
              </a:rPr>
              <a:t>возможностью раздельного </a:t>
            </a:r>
            <a:r>
              <a:rPr lang="ru-RU" sz="1400" dirty="0" err="1">
                <a:latin typeface="Bookman Old Style" panose="02050604050505020204" pitchFamily="18" charset="0"/>
                <a:cs typeface="Arial" pitchFamily="34" charset="0"/>
              </a:rPr>
              <a:t>пофазового</a:t>
            </a:r>
            <a:r>
              <a:rPr lang="ru-RU" sz="1400" dirty="0">
                <a:latin typeface="Bookman Old Style" panose="02050604050505020204" pitchFamily="18" charset="0"/>
                <a:cs typeface="Arial" pitchFamily="34" charset="0"/>
              </a:rPr>
              <a:t> замера дебита жидкости и газа без выпуска газа в атмосферу</a:t>
            </a:r>
            <a:r>
              <a:rPr lang="en-US" sz="1400" dirty="0">
                <a:latin typeface="Bookman Old Style" panose="02050604050505020204" pitchFamily="18" charset="0"/>
                <a:cs typeface="Arial" pitchFamily="34" charset="0"/>
              </a:rPr>
              <a:t> c </a:t>
            </a:r>
            <a:r>
              <a:rPr lang="ru-RU" sz="1400" dirty="0">
                <a:latin typeface="Bookman Old Style" panose="02050604050505020204" pitchFamily="18" charset="0"/>
                <a:cs typeface="Arial" pitchFamily="34" charset="0"/>
              </a:rPr>
              <a:t>отработкой в шлейф</a:t>
            </a:r>
            <a:r>
              <a:rPr lang="en-US" sz="1400" dirty="0" smtClean="0">
                <a:latin typeface="Bookman Old Style" panose="02050604050505020204" pitchFamily="18" charset="0"/>
                <a:cs typeface="Arial" pitchFamily="34" charset="0"/>
              </a:rPr>
              <a:t>;</a:t>
            </a:r>
            <a:endParaRPr lang="ru-RU" sz="1400" dirty="0" smtClean="0">
              <a:latin typeface="Bookman Old Style" panose="02050604050505020204" pitchFamily="18" charset="0"/>
              <a:cs typeface="Arial" pitchFamily="34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latin typeface="Bookman Old Style" panose="02050604050505020204" pitchFamily="18" charset="0"/>
                <a:cs typeface="Arial" pitchFamily="34" charset="0"/>
              </a:rPr>
              <a:t>Учет дебита газа – вихревой счетчик газа</a:t>
            </a:r>
            <a:r>
              <a:rPr lang="en-US" sz="1400" dirty="0" smtClean="0">
                <a:latin typeface="Bookman Old Style" panose="02050604050505020204" pitchFamily="18" charset="0"/>
                <a:cs typeface="Arial" pitchFamily="34" charset="0"/>
              </a:rPr>
              <a:t>;</a:t>
            </a:r>
            <a:endParaRPr lang="ru-RU" sz="1400" dirty="0" smtClean="0">
              <a:latin typeface="Bookman Old Style" panose="02050604050505020204" pitchFamily="18" charset="0"/>
              <a:cs typeface="Arial" pitchFamily="34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latin typeface="Bookman Old Style" panose="02050604050505020204" pitchFamily="18" charset="0"/>
                <a:cs typeface="Arial" pitchFamily="34" charset="0"/>
              </a:rPr>
              <a:t>Учет </a:t>
            </a:r>
            <a:r>
              <a:rPr lang="ru-RU" sz="1400" dirty="0">
                <a:latin typeface="Bookman Old Style" panose="02050604050505020204" pitchFamily="18" charset="0"/>
                <a:cs typeface="Arial" pitchFamily="34" charset="0"/>
              </a:rPr>
              <a:t>дебита жидкости </a:t>
            </a:r>
            <a:r>
              <a:rPr lang="ru-RU" sz="1400" dirty="0" smtClean="0">
                <a:latin typeface="Bookman Old Style" panose="02050604050505020204" pitchFamily="18" charset="0"/>
                <a:cs typeface="Arial" pitchFamily="34" charset="0"/>
              </a:rPr>
              <a:t>– </a:t>
            </a:r>
            <a:r>
              <a:rPr lang="ru-RU" sz="1400" dirty="0" err="1" smtClean="0">
                <a:latin typeface="Bookman Old Style" panose="02050604050505020204" pitchFamily="18" charset="0"/>
                <a:cs typeface="Arial" pitchFamily="34" charset="0"/>
              </a:rPr>
              <a:t>кориолисовый</a:t>
            </a:r>
            <a:r>
              <a:rPr lang="ru-RU" sz="1400" dirty="0" smtClean="0">
                <a:latin typeface="Bookman Old Style" panose="02050604050505020204" pitchFamily="18" charset="0"/>
                <a:cs typeface="Arial" pitchFamily="34" charset="0"/>
              </a:rPr>
              <a:t> расходомер.</a:t>
            </a:r>
          </a:p>
          <a:p>
            <a:pPr lvl="0" algn="just"/>
            <a:r>
              <a:rPr lang="ru-RU" sz="1400" dirty="0" smtClean="0">
                <a:latin typeface="Bookman Old Style" panose="02050604050505020204" pitchFamily="18" charset="0"/>
                <a:cs typeface="Arial" pitchFamily="34" charset="0"/>
              </a:rPr>
              <a:t>       Процесс исследования контролируется электронными и показывающими манометрами и термометрами, визуальным уровнемером, влагомером. Все параметры работы установки передаются на контроллер.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267744" y="6217567"/>
            <a:ext cx="62646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n-US" sz="1400" dirty="0" smtClean="0">
              <a:latin typeface="Bookman Old Style" panose="020506040505050202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029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683256-64B2-403D-AFFC-74EBBFC200E2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pic>
        <p:nvPicPr>
          <p:cNvPr id="3" name="Picture 2" descr="D:\РАБОТА\Деятельность\для буклета\Разведка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48" y="-2216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3863" y="5876925"/>
            <a:ext cx="8810625" cy="792163"/>
            <a:chOff x="0" y="3702"/>
            <a:chExt cx="5550" cy="499"/>
          </a:xfrm>
        </p:grpSpPr>
        <p:sp>
          <p:nvSpPr>
            <p:cNvPr id="5" name="Line 9"/>
            <p:cNvSpPr>
              <a:spLocks noChangeShapeType="1"/>
            </p:cNvSpPr>
            <p:nvPr/>
          </p:nvSpPr>
          <p:spPr bwMode="auto">
            <a:xfrm>
              <a:off x="748" y="4201"/>
              <a:ext cx="4802" cy="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0" y="3702"/>
              <a:ext cx="1156" cy="499"/>
              <a:chOff x="2562" y="845"/>
              <a:chExt cx="1633" cy="816"/>
            </a:xfrm>
          </p:grpSpPr>
          <p:sp>
            <p:nvSpPr>
              <p:cNvPr id="7" name="PubTriangle"/>
              <p:cNvSpPr>
                <a:spLocks noEditPoints="1" noChangeArrowheads="1"/>
              </p:cNvSpPr>
              <p:nvPr/>
            </p:nvSpPr>
            <p:spPr bwMode="auto">
              <a:xfrm>
                <a:off x="2562" y="891"/>
                <a:ext cx="1588" cy="738"/>
              </a:xfrm>
              <a:custGeom>
                <a:avLst/>
                <a:gdLst>
                  <a:gd name="T0" fmla="*/ 576 w 21600"/>
                  <a:gd name="T1" fmla="*/ 0 h 21600"/>
                  <a:gd name="T2" fmla="*/ 288 w 21600"/>
                  <a:gd name="T3" fmla="*/ 227 h 21600"/>
                  <a:gd name="T4" fmla="*/ 0 w 21600"/>
                  <a:gd name="T5" fmla="*/ 454 h 21600"/>
                  <a:gd name="T6" fmla="*/ 576 w 21600"/>
                  <a:gd name="T7" fmla="*/ 340 h 21600"/>
                  <a:gd name="T8" fmla="*/ 1152 w 21600"/>
                  <a:gd name="T9" fmla="*/ 227 h 21600"/>
                  <a:gd name="T10" fmla="*/ 864 w 21600"/>
                  <a:gd name="T11" fmla="*/ 114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8100 w 21600"/>
                  <a:gd name="T19" fmla="*/ 5424 h 21600"/>
                  <a:gd name="T20" fmla="*/ 16200 w 21600"/>
                  <a:gd name="T21" fmla="*/ 13512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0800" y="0"/>
                    </a:moveTo>
                    <a:lnTo>
                      <a:pt x="0" y="21600"/>
                    </a:lnTo>
                    <a:lnTo>
                      <a:pt x="21600" y="1080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>
                  <a:latin typeface="+mn-lt"/>
                  <a:cs typeface="+mn-cs"/>
                </a:endParaRPr>
              </a:p>
            </p:txBody>
          </p:sp>
          <p:sp>
            <p:nvSpPr>
              <p:cNvPr id="8" name="PubTriangle"/>
              <p:cNvSpPr>
                <a:spLocks noEditPoints="1" noChangeArrowheads="1"/>
              </p:cNvSpPr>
              <p:nvPr/>
            </p:nvSpPr>
            <p:spPr bwMode="auto">
              <a:xfrm>
                <a:off x="3107" y="845"/>
                <a:ext cx="862" cy="409"/>
              </a:xfrm>
              <a:custGeom>
                <a:avLst/>
                <a:gdLst>
                  <a:gd name="G0" fmla="+- 0 0 0"/>
                  <a:gd name="G1" fmla="*/ 10800 1 2"/>
                  <a:gd name="G2" fmla="*/ G1 10800 21600"/>
                  <a:gd name="G3" fmla="+- 10800 0 G2"/>
                  <a:gd name="G4" fmla="+- 10800 0 0"/>
                  <a:gd name="G5" fmla="+- G1 10800 0"/>
                  <a:gd name="G6" fmla="*/ 10800 1 2"/>
                  <a:gd name="G7" fmla="+- 10800 0 0"/>
                  <a:gd name="G8" fmla="+- G2 G6 G1"/>
                  <a:gd name="G9" fmla="+- G8 10800 0"/>
                  <a:gd name="G10" fmla="+- G6 10800 0"/>
                  <a:gd name="T0" fmla="*/ 10800 w 21600"/>
                  <a:gd name="T1" fmla="*/ 0 h 21600"/>
                  <a:gd name="T2" fmla="*/ 5400 w 21600"/>
                  <a:gd name="T3" fmla="*/ 10800 h 21600"/>
                  <a:gd name="T4" fmla="*/ 0 w 21600"/>
                  <a:gd name="T5" fmla="*/ 21600 h 21600"/>
                  <a:gd name="T6" fmla="*/ 10800 w 21600"/>
                  <a:gd name="T7" fmla="*/ 16200 h 21600"/>
                  <a:gd name="T8" fmla="*/ 21600 w 21600"/>
                  <a:gd name="T9" fmla="*/ 10800 h 21600"/>
                  <a:gd name="T10" fmla="*/ 16200 w 21600"/>
                  <a:gd name="T11" fmla="*/ 5400 h 21600"/>
                  <a:gd name="T12" fmla="*/ G3 w 21600"/>
                  <a:gd name="T13" fmla="*/ G6 h 21600"/>
                  <a:gd name="T14" fmla="*/ G5 w 21600"/>
                  <a:gd name="T15" fmla="*/ G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T12" t="T13" r="T14" b="T15"/>
                <a:pathLst>
                  <a:path w="21600" h="21600">
                    <a:moveTo>
                      <a:pt x="10800" y="0"/>
                    </a:moveTo>
                    <a:lnTo>
                      <a:pt x="0" y="21600"/>
                    </a:lnTo>
                    <a:lnTo>
                      <a:pt x="21600" y="108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>
                  <a:latin typeface="+mn-lt"/>
                  <a:cs typeface="+mn-cs"/>
                </a:endParaRPr>
              </a:p>
            </p:txBody>
          </p:sp>
          <p:sp>
            <p:nvSpPr>
              <p:cNvPr id="9" name="WordArt 7"/>
              <p:cNvSpPr>
                <a:spLocks noChangeArrowheads="1" noChangeShapeType="1" noTextEdit="1"/>
              </p:cNvSpPr>
              <p:nvPr/>
            </p:nvSpPr>
            <p:spPr bwMode="auto">
              <a:xfrm>
                <a:off x="3424" y="1480"/>
                <a:ext cx="771" cy="181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800003"/>
                  </a:avLst>
                </a:prstTxWarp>
              </a:bodyPr>
              <a:lstStyle/>
              <a:p>
                <a:pPr algn="ctr"/>
                <a:r>
                  <a:rPr lang="ru-RU" sz="2000" b="1" kern="10" dirty="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Monotype Corsiva"/>
                  </a:rPr>
                  <a:t>"ГСК"</a:t>
                </a:r>
              </a:p>
            </p:txBody>
          </p:sp>
          <p:sp>
            <p:nvSpPr>
              <p:cNvPr id="10" name="WordArt 6"/>
              <p:cNvSpPr>
                <a:spLocks noChangeArrowheads="1" noChangeShapeType="1" noTextEdit="1"/>
              </p:cNvSpPr>
              <p:nvPr/>
            </p:nvSpPr>
            <p:spPr bwMode="auto">
              <a:xfrm>
                <a:off x="3288" y="981"/>
                <a:ext cx="251" cy="119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48148"/>
                  </a:avLst>
                </a:prstTxWarp>
              </a:bodyPr>
              <a:lstStyle/>
              <a:p>
                <a:pPr algn="ctr"/>
                <a:r>
                  <a:rPr lang="ru-RU" sz="1600" kern="10" normalizeH="1" dirty="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ООО</a:t>
                </a:r>
              </a:p>
            </p:txBody>
          </p:sp>
        </p:grpSp>
      </p:grpSp>
      <p:sp>
        <p:nvSpPr>
          <p:cNvPr id="11" name="Номер слайда 3"/>
          <p:cNvSpPr txBox="1">
            <a:spLocks/>
          </p:cNvSpPr>
          <p:nvPr/>
        </p:nvSpPr>
        <p:spPr bwMode="auto">
          <a:xfrm>
            <a:off x="8532440" y="6381750"/>
            <a:ext cx="432049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fld id="{7AA30745-A855-46EC-9615-F3AD283992C2}" type="slidenum">
              <a:rPr lang="ru-RU" sz="1200" smtClean="0">
                <a:latin typeface="Bookman Old Style" panose="02050604050505020204" pitchFamily="18" charset="0"/>
              </a:rPr>
              <a:pPr eaLnBrk="1" hangingPunct="1">
                <a:defRPr/>
              </a:pPr>
              <a:t>14</a:t>
            </a:fld>
            <a:endParaRPr lang="ru-RU" sz="1200" dirty="0" smtClean="0">
              <a:latin typeface="Bookman Old Style" panose="02050604050505020204" pitchFamily="18" charset="0"/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144016" y="188913"/>
            <a:ext cx="8820472" cy="42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150" b="1" dirty="0" smtClean="0">
                <a:ln w="12700">
                  <a:gradFill>
                    <a:gsLst>
                      <a:gs pos="0">
                        <a:schemeClr val="tx2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chemeClr val="accent1">
                          <a:shade val="100000"/>
                          <a:satMod val="115000"/>
                        </a:schemeClr>
                      </a:gs>
                    </a:gsLst>
                    <a:lin ang="5400000" scaled="0"/>
                  </a:gradFill>
                </a:ln>
                <a:solidFill>
                  <a:srgbClr val="FF9900"/>
                </a:solidFill>
                <a:effectLst>
                  <a:innerShdw blurRad="127000">
                    <a:prstClr val="black"/>
                  </a:innerShdw>
                </a:effectLst>
                <a:latin typeface="Bookman Old Style" panose="02050604050505020204" pitchFamily="18" charset="0"/>
              </a:rPr>
              <a:t>Новые разработки</a:t>
            </a:r>
            <a:endParaRPr lang="ru-RU" sz="2150" b="1" dirty="0">
              <a:ln w="12700">
                <a:gradFill>
                  <a:gsLst>
                    <a:gs pos="0">
                      <a:schemeClr val="tx2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5400000" scaled="0"/>
                </a:gradFill>
              </a:ln>
              <a:solidFill>
                <a:srgbClr val="FF9900"/>
              </a:solidFill>
              <a:effectLst>
                <a:innerShdw blurRad="127000">
                  <a:prstClr val="black"/>
                </a:inn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67744" y="6217567"/>
            <a:ext cx="62646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dirty="0" smtClean="0">
                <a:latin typeface="Bookman Old Style" panose="02050604050505020204" pitchFamily="18" charset="0"/>
                <a:cs typeface="Arial" pitchFamily="34" charset="0"/>
              </a:rPr>
              <a:t>.</a:t>
            </a:r>
            <a:endParaRPr lang="en-US" sz="1400" dirty="0" smtClean="0">
              <a:latin typeface="Bookman Old Style" panose="02050604050505020204" pitchFamily="18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33400" y="1175420"/>
            <a:ext cx="814070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720000" eaLnBrk="0" hangingPunct="0">
              <a:lnSpc>
                <a:spcPct val="150000"/>
              </a:lnSpc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М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алогабаритный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интроскоп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МИ-4М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для исследования  «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хвостовиков»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Ø114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м на жестком кабеле и автономный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малогабаритный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интроскоп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МИ-4АМ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для исследования  «хвостовиков»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Ø114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м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на буровом инструменте, НКТ и ГНКТ находится в промышленной эксплуатации с 2018 года.</a:t>
            </a:r>
          </a:p>
          <a:p>
            <a:pPr algn="just" defTabSz="720000" eaLnBrk="0" hangingPunct="0">
              <a:lnSpc>
                <a:spcPct val="150000"/>
              </a:lnSpc>
            </a:pPr>
            <a:endParaRPr lang="ru-RU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just" defTabSz="720000" eaLnBrk="0" hangingPunct="0">
              <a:lnSpc>
                <a:spcPct val="150000"/>
              </a:lnSpc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Так же ведутся ОПР над малогабаритным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интроскопом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МИ-5НКТ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для исследования 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насосно-компрессорных труб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Ø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69 мм и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Ø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73мм на гибком трехжильном кабеле. </a:t>
            </a:r>
            <a:endParaRPr lang="ru-RU" sz="1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766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800"/>
            <a:ext cx="9144000" cy="6899799"/>
          </a:xfrm>
          <a:prstGeom prst="rect">
            <a:avLst/>
          </a:prstGeom>
        </p:spPr>
      </p:pic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323528" y="2636838"/>
            <a:ext cx="8568952" cy="308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endParaRPr lang="ru-RU" sz="2400" dirty="0">
              <a:solidFill>
                <a:srgbClr val="000066"/>
              </a:solidFill>
              <a:latin typeface="Tahoma" pitchFamily="34" charset="0"/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ru-RU" sz="2400" b="1" dirty="0">
                <a:solidFill>
                  <a:srgbClr val="000066"/>
                </a:solidFill>
                <a:latin typeface="Bookman Old Style" panose="02050604050505020204" pitchFamily="18" charset="0"/>
              </a:rPr>
              <a:t>ООО «Гео Сервисная Компания»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ru-RU" sz="2400" smtClean="0">
                <a:solidFill>
                  <a:srgbClr val="000066"/>
                </a:solidFill>
                <a:latin typeface="Bookman Old Style" panose="02050604050505020204" pitchFamily="18" charset="0"/>
              </a:rPr>
              <a:t>625000 </a:t>
            </a:r>
            <a:r>
              <a:rPr lang="ru-RU" sz="24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РФ, г. Тюмень, ул. Герцена, д.55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ru-RU" sz="24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тел</a:t>
            </a:r>
            <a:r>
              <a:rPr lang="ru-RU" sz="2400" dirty="0">
                <a:solidFill>
                  <a:srgbClr val="000066"/>
                </a:solidFill>
                <a:latin typeface="Bookman Old Style" panose="02050604050505020204" pitchFamily="18" charset="0"/>
              </a:rPr>
              <a:t>.: </a:t>
            </a:r>
            <a:r>
              <a:rPr lang="ru-RU" sz="2400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+7 (3452</a:t>
            </a:r>
            <a:r>
              <a:rPr lang="ru-RU" sz="2400" dirty="0">
                <a:solidFill>
                  <a:srgbClr val="0000FF"/>
                </a:solidFill>
                <a:latin typeface="Bookman Old Style" panose="02050604050505020204" pitchFamily="18" charset="0"/>
              </a:rPr>
              <a:t>) 56-56-29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sz="24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e-mail</a:t>
            </a:r>
            <a:r>
              <a:rPr lang="en-US" sz="2400" dirty="0">
                <a:solidFill>
                  <a:srgbClr val="000066"/>
                </a:solidFill>
                <a:latin typeface="Bookman Old Style" panose="02050604050505020204" pitchFamily="18" charset="0"/>
              </a:rPr>
              <a:t>: </a:t>
            </a:r>
            <a:r>
              <a:rPr lang="ru-RU" sz="2400" dirty="0">
                <a:solidFill>
                  <a:srgbClr val="0000FF"/>
                </a:solidFill>
                <a:latin typeface="Bookman Old Style" panose="02050604050505020204" pitchFamily="18" charset="0"/>
              </a:rPr>
              <a:t>g</a:t>
            </a:r>
            <a:r>
              <a:rPr lang="en-US" sz="2400" dirty="0" err="1">
                <a:solidFill>
                  <a:srgbClr val="0000FF"/>
                </a:solidFill>
                <a:latin typeface="Bookman Old Style" panose="02050604050505020204" pitchFamily="18" charset="0"/>
              </a:rPr>
              <a:t>sk</a:t>
            </a:r>
            <a:r>
              <a:rPr lang="ru-RU" sz="2400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@</a:t>
            </a:r>
            <a:r>
              <a:rPr lang="ru-RU" sz="2400" dirty="0" err="1" smtClean="0">
                <a:solidFill>
                  <a:srgbClr val="0000FF"/>
                </a:solidFill>
                <a:latin typeface="Bookman Old Style" panose="02050604050505020204" pitchFamily="18" charset="0"/>
              </a:rPr>
              <a:t>geoservic</a:t>
            </a:r>
            <a:r>
              <a:rPr lang="ru-RU" sz="2400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.</a:t>
            </a:r>
            <a:r>
              <a:rPr lang="en-US" sz="2400" dirty="0" err="1" smtClean="0">
                <a:solidFill>
                  <a:srgbClr val="0000FF"/>
                </a:solidFill>
                <a:latin typeface="Bookman Old Style" panose="02050604050505020204" pitchFamily="18" charset="0"/>
              </a:rPr>
              <a:t>ru</a:t>
            </a:r>
            <a:endParaRPr lang="ru-RU" sz="2400" dirty="0" smtClean="0">
              <a:solidFill>
                <a:srgbClr val="0000FF"/>
              </a:solidFill>
              <a:latin typeface="Bookman Old Style" panose="02050604050505020204" pitchFamily="18" charset="0"/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endParaRPr lang="en-US" sz="2400" dirty="0" smtClean="0">
              <a:solidFill>
                <a:srgbClr val="0000FF"/>
              </a:solidFill>
              <a:latin typeface="Bookman Old Style" panose="02050604050505020204" pitchFamily="18" charset="0"/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www.gskneft.ru</a:t>
            </a:r>
            <a:endParaRPr lang="ru-RU" sz="2800" dirty="0" smtClean="0">
              <a:solidFill>
                <a:srgbClr val="0000FF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059113" y="1196975"/>
            <a:ext cx="2592387" cy="1295400"/>
            <a:chOff x="2562" y="845"/>
            <a:chExt cx="1633" cy="816"/>
          </a:xfrm>
        </p:grpSpPr>
        <p:sp>
          <p:nvSpPr>
            <p:cNvPr id="31752" name="PubTriangle"/>
            <p:cNvSpPr>
              <a:spLocks noEditPoints="1" noChangeArrowheads="1"/>
            </p:cNvSpPr>
            <p:nvPr/>
          </p:nvSpPr>
          <p:spPr bwMode="auto">
            <a:xfrm>
              <a:off x="2562" y="890"/>
              <a:ext cx="1588" cy="738"/>
            </a:xfrm>
            <a:custGeom>
              <a:avLst/>
              <a:gdLst>
                <a:gd name="T0" fmla="*/ 576 w 21600"/>
                <a:gd name="T1" fmla="*/ 0 h 21600"/>
                <a:gd name="T2" fmla="*/ 288 w 21600"/>
                <a:gd name="T3" fmla="*/ 227 h 21600"/>
                <a:gd name="T4" fmla="*/ 0 w 21600"/>
                <a:gd name="T5" fmla="*/ 454 h 21600"/>
                <a:gd name="T6" fmla="*/ 576 w 21600"/>
                <a:gd name="T7" fmla="*/ 340 h 21600"/>
                <a:gd name="T8" fmla="*/ 1152 w 21600"/>
                <a:gd name="T9" fmla="*/ 227 h 21600"/>
                <a:gd name="T10" fmla="*/ 864 w 21600"/>
                <a:gd name="T11" fmla="*/ 114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8100 w 21600"/>
                <a:gd name="T19" fmla="*/ 5424 h 21600"/>
                <a:gd name="T20" fmla="*/ 16200 w 21600"/>
                <a:gd name="T21" fmla="*/ 13512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lnTo>
                    <a:pt x="0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" name="PubTriangle"/>
            <p:cNvSpPr>
              <a:spLocks noEditPoints="1" noChangeArrowheads="1"/>
            </p:cNvSpPr>
            <p:nvPr/>
          </p:nvSpPr>
          <p:spPr bwMode="auto">
            <a:xfrm>
              <a:off x="3107" y="845"/>
              <a:ext cx="862" cy="408"/>
            </a:xfrm>
            <a:custGeom>
              <a:avLst/>
              <a:gdLst>
                <a:gd name="G0" fmla="+- 0 0 0"/>
                <a:gd name="G1" fmla="*/ 10800 1 2"/>
                <a:gd name="G2" fmla="*/ G1 10800 21600"/>
                <a:gd name="G3" fmla="+- 10800 0 G2"/>
                <a:gd name="G4" fmla="+- 10800 0 0"/>
                <a:gd name="G5" fmla="+- G1 10800 0"/>
                <a:gd name="G6" fmla="*/ 10800 1 2"/>
                <a:gd name="G7" fmla="+- 10800 0 0"/>
                <a:gd name="G8" fmla="+- G2 G6 G1"/>
                <a:gd name="G9" fmla="+- G8 10800 0"/>
                <a:gd name="G10" fmla="+- G6 10800 0"/>
                <a:gd name="T0" fmla="*/ 10800 w 21600"/>
                <a:gd name="T1" fmla="*/ 0 h 21600"/>
                <a:gd name="T2" fmla="*/ 5400 w 21600"/>
                <a:gd name="T3" fmla="*/ 10800 h 21600"/>
                <a:gd name="T4" fmla="*/ 0 w 21600"/>
                <a:gd name="T5" fmla="*/ 21600 h 21600"/>
                <a:gd name="T6" fmla="*/ 10800 w 21600"/>
                <a:gd name="T7" fmla="*/ 16200 h 21600"/>
                <a:gd name="T8" fmla="*/ 21600 w 21600"/>
                <a:gd name="T9" fmla="*/ 10800 h 21600"/>
                <a:gd name="T10" fmla="*/ 16200 w 21600"/>
                <a:gd name="T11" fmla="*/ 5400 h 21600"/>
                <a:gd name="T12" fmla="*/ G3 w 21600"/>
                <a:gd name="T13" fmla="*/ G6 h 21600"/>
                <a:gd name="T14" fmla="*/ G5 w 21600"/>
                <a:gd name="T15" fmla="*/ G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0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0486" name="WordArt 7"/>
            <p:cNvSpPr>
              <a:spLocks noChangeArrowheads="1" noChangeShapeType="1" noTextEdit="1"/>
            </p:cNvSpPr>
            <p:nvPr/>
          </p:nvSpPr>
          <p:spPr bwMode="auto">
            <a:xfrm>
              <a:off x="3424" y="1480"/>
              <a:ext cx="771" cy="181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3"/>
                </a:avLst>
              </a:prstTxWarp>
            </a:bodyPr>
            <a:lstStyle/>
            <a:p>
              <a:pPr algn="ctr"/>
              <a:r>
                <a:rPr lang="ru-RU" sz="20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Monotype Corsiva"/>
                </a:rPr>
                <a:t>"ГСК"</a:t>
              </a:r>
            </a:p>
          </p:txBody>
        </p:sp>
        <p:sp>
          <p:nvSpPr>
            <p:cNvPr id="20487" name="WordArt 6"/>
            <p:cNvSpPr>
              <a:spLocks noChangeArrowheads="1" noChangeShapeType="1" noTextEdit="1"/>
            </p:cNvSpPr>
            <p:nvPr/>
          </p:nvSpPr>
          <p:spPr bwMode="auto">
            <a:xfrm>
              <a:off x="3288" y="981"/>
              <a:ext cx="251" cy="11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8148"/>
                </a:avLst>
              </a:prstTxWarp>
            </a:bodyPr>
            <a:lstStyle/>
            <a:p>
              <a:pPr algn="ctr"/>
              <a:r>
                <a:rPr lang="ru-RU" sz="1600" kern="10" normalizeH="1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ООО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D:\РАБОТА\Деятельность\для буклета\Разведка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9668" name="Rectangle 4"/>
          <p:cNvSpPr>
            <a:spLocks noGrp="1" noChangeArrowheads="1"/>
          </p:cNvSpPr>
          <p:nvPr>
            <p:ph idx="4294967295"/>
          </p:nvPr>
        </p:nvSpPr>
        <p:spPr>
          <a:xfrm>
            <a:off x="251520" y="188641"/>
            <a:ext cx="8712968" cy="5688631"/>
          </a:xfrm>
        </p:spPr>
        <p:txBody>
          <a:bodyPr>
            <a:normAutofit fontScale="25000" lnSpcReduction="20000"/>
          </a:bodyPr>
          <a:lstStyle/>
          <a:p>
            <a:pPr marL="0" indent="0" algn="just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6400" b="1" kern="1200" dirty="0">
                <a:ln w="12700">
                  <a:gradFill>
                    <a:gsLst>
                      <a:gs pos="0">
                        <a:schemeClr val="tx2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chemeClr val="accent1">
                          <a:shade val="100000"/>
                          <a:satMod val="115000"/>
                        </a:schemeClr>
                      </a:gs>
                    </a:gsLst>
                    <a:lin ang="5400000" scaled="0"/>
                  </a:gra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charset="0"/>
              </a:rPr>
              <a:t>ООО «Гео Сервисная Компания»</a:t>
            </a:r>
            <a:r>
              <a:rPr lang="ru-RU" sz="5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5200" b="1" dirty="0">
                <a:latin typeface="Bookman Old Style" panose="02050604050505020204" pitchFamily="18" charset="0"/>
                <a:cs typeface="Arial" panose="020B0604020202020204" pitchFamily="34" charset="0"/>
              </a:rPr>
              <a:t>осуществляет свою деятельность с 2008 года</a:t>
            </a:r>
            <a:r>
              <a:rPr lang="ru-RU" sz="5200" dirty="0">
                <a:latin typeface="Bookman Old Style" panose="02050604050505020204" pitchFamily="18" charset="0"/>
                <a:cs typeface="Arial" panose="020B0604020202020204" pitchFamily="34" charset="0"/>
              </a:rPr>
              <a:t>. </a:t>
            </a:r>
            <a:r>
              <a:rPr lang="en-US" sz="5200" dirty="0">
                <a:latin typeface="Bookman Old Style" panose="02050604050505020204" pitchFamily="18" charset="0"/>
                <a:cs typeface="Arial" panose="020B0604020202020204" pitchFamily="34" charset="0"/>
              </a:rPr>
              <a:t/>
            </a:r>
            <a:br>
              <a:rPr lang="en-US" sz="5200" dirty="0">
                <a:latin typeface="Bookman Old Style" panose="02050604050505020204" pitchFamily="18" charset="0"/>
                <a:cs typeface="Arial" panose="020B0604020202020204" pitchFamily="34" charset="0"/>
              </a:rPr>
            </a:br>
            <a:r>
              <a:rPr lang="ru-RU" sz="5200" dirty="0">
                <a:latin typeface="Bookman Old Style" panose="02050604050505020204" pitchFamily="18" charset="0"/>
                <a:cs typeface="Arial" panose="020B0604020202020204" pitchFamily="34" charset="0"/>
              </a:rPr>
              <a:t>За годы успешной работы Компания установила следующие принципы успешного сотрудничества с Заказчиками</a:t>
            </a:r>
            <a:r>
              <a:rPr lang="en-US" sz="5200" dirty="0">
                <a:latin typeface="Bookman Old Style" panose="02050604050505020204" pitchFamily="18" charset="0"/>
                <a:cs typeface="Arial" panose="020B0604020202020204" pitchFamily="34" charset="0"/>
              </a:rPr>
              <a:t>:</a:t>
            </a:r>
          </a:p>
          <a:p>
            <a:pPr algn="just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2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Полное выполнение договорных обязательств.</a:t>
            </a:r>
            <a:endParaRPr lang="ru-RU" sz="5200" dirty="0">
              <a:latin typeface="Bookman Old Style" panose="02050604050505020204" pitchFamily="18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200" dirty="0">
                <a:latin typeface="Bookman Old Style" panose="02050604050505020204" pitchFamily="18" charset="0"/>
                <a:cs typeface="Arial" panose="020B0604020202020204" pitchFamily="34" charset="0"/>
              </a:rPr>
              <a:t>Использование собственных средств, оборудования, а также иных ресурсов для выполнения </a:t>
            </a:r>
            <a:r>
              <a:rPr lang="ru-RU" sz="52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договорных обязательств.</a:t>
            </a:r>
            <a:endParaRPr lang="ru-RU" sz="5200" dirty="0">
              <a:latin typeface="Bookman Old Style" panose="02050604050505020204" pitchFamily="18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200" dirty="0">
                <a:latin typeface="Bookman Old Style" panose="02050604050505020204" pitchFamily="18" charset="0"/>
                <a:cs typeface="Arial" panose="020B0604020202020204" pitchFamily="34" charset="0"/>
              </a:rPr>
              <a:t>Соблюдение действующего законодательства РФ на всех стадиях выполнения </a:t>
            </a:r>
            <a:r>
              <a:rPr lang="ru-RU" sz="52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договоров.</a:t>
            </a:r>
            <a:endParaRPr lang="ru-RU" sz="5200" dirty="0">
              <a:latin typeface="Bookman Old Style" panose="02050604050505020204" pitchFamily="18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200" dirty="0">
                <a:latin typeface="Bookman Old Style" panose="02050604050505020204" pitchFamily="18" charset="0"/>
                <a:cs typeface="Arial" panose="020B0604020202020204" pitchFamily="34" charset="0"/>
              </a:rPr>
              <a:t>Развитие долгосрочных </a:t>
            </a:r>
            <a:r>
              <a:rPr lang="ru-RU" sz="52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и взаимовыгодных отношений </a:t>
            </a:r>
            <a:r>
              <a:rPr lang="ru-RU" sz="5200" dirty="0">
                <a:latin typeface="Bookman Old Style" panose="02050604050505020204" pitchFamily="18" charset="0"/>
                <a:cs typeface="Arial" panose="020B0604020202020204" pitchFamily="34" charset="0"/>
              </a:rPr>
              <a:t>с Заказчиками</a:t>
            </a:r>
            <a:r>
              <a:rPr lang="ru-RU" sz="52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2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Гибкий подход к реализации новых проектов.</a:t>
            </a:r>
            <a:endParaRPr lang="ru-RU" sz="5200" dirty="0">
              <a:latin typeface="Bookman Old Style" panose="02050604050505020204" pitchFamily="18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200" dirty="0">
                <a:latin typeface="Bookman Old Style" panose="02050604050505020204" pitchFamily="18" charset="0"/>
                <a:cs typeface="Arial" panose="020B0604020202020204" pitchFamily="34" charset="0"/>
              </a:rPr>
              <a:t>Внутреннее обучение персонала Компании с целью совершенствования базы знаний и навыков выполняемых </a:t>
            </a:r>
            <a:r>
              <a:rPr lang="ru-RU" sz="52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работ.</a:t>
            </a:r>
          </a:p>
          <a:p>
            <a:pPr marL="0" indent="0" algn="just" eaLnBrk="1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ru-RU" sz="5200" b="1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На </a:t>
            </a:r>
            <a:r>
              <a:rPr lang="ru-RU" sz="5200" b="1" dirty="0">
                <a:latin typeface="Bookman Old Style" panose="02050604050505020204" pitchFamily="18" charset="0"/>
                <a:cs typeface="Arial" panose="020B0604020202020204" pitchFamily="34" charset="0"/>
              </a:rPr>
              <a:t>сегодняшний день нашими Заказчиками стали такие добывающие компании, как</a:t>
            </a:r>
            <a:r>
              <a:rPr lang="en-US" sz="5200" b="1" dirty="0">
                <a:latin typeface="Bookman Old Style" panose="02050604050505020204" pitchFamily="18" charset="0"/>
                <a:cs typeface="Arial" panose="020B0604020202020204" pitchFamily="34" charset="0"/>
              </a:rPr>
              <a:t>:</a:t>
            </a:r>
          </a:p>
          <a:p>
            <a:pPr marL="0" indent="0" algn="just" eaLnBrk="1" hangingPunct="1">
              <a:buNone/>
              <a:defRPr/>
            </a:pPr>
            <a:r>
              <a:rPr lang="ru-RU" sz="5600" b="1" dirty="0">
                <a:latin typeface="Bookman Old Style" panose="02050604050505020204" pitchFamily="18" charset="0"/>
                <a:cs typeface="Arial" panose="020B0604020202020204" pitchFamily="34" charset="0"/>
              </a:rPr>
              <a:t>	</a:t>
            </a:r>
            <a:r>
              <a:rPr lang="ru-RU" sz="4800" dirty="0">
                <a:latin typeface="Bookman Old Style" panose="02050604050505020204" pitchFamily="18" charset="0"/>
                <a:cs typeface="Arial" panose="020B0604020202020204" pitchFamily="34" charset="0"/>
              </a:rPr>
              <a:t>АО «Самотлорнефтегаз», ОАО «ННП», ПАО «</a:t>
            </a:r>
            <a:r>
              <a:rPr lang="ru-RU" sz="4800" dirty="0" err="1">
                <a:latin typeface="Bookman Old Style" panose="02050604050505020204" pitchFamily="18" charset="0"/>
                <a:cs typeface="Arial" panose="020B0604020202020204" pitchFamily="34" charset="0"/>
              </a:rPr>
              <a:t>Варьеганнефтегаз</a:t>
            </a:r>
            <a:r>
              <a:rPr lang="ru-RU" sz="4800" dirty="0">
                <a:latin typeface="Bookman Old Style" panose="02050604050505020204" pitchFamily="18" charset="0"/>
                <a:cs typeface="Arial" panose="020B0604020202020204" pitchFamily="34" charset="0"/>
              </a:rPr>
              <a:t>», ООО «Оренбургнефть»,</a:t>
            </a:r>
          </a:p>
          <a:p>
            <a:pPr marL="0" indent="0" algn="just" eaLnBrk="1" hangingPunct="1">
              <a:buNone/>
              <a:defRPr/>
            </a:pPr>
            <a:r>
              <a:rPr lang="ru-RU" sz="4800" dirty="0">
                <a:latin typeface="Bookman Old Style" panose="02050604050505020204" pitchFamily="18" charset="0"/>
                <a:cs typeface="Arial" panose="020B0604020202020204" pitchFamily="34" charset="0"/>
              </a:rPr>
              <a:t>	</a:t>
            </a:r>
            <a:r>
              <a:rPr lang="ru-RU" sz="48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ООО </a:t>
            </a:r>
            <a:r>
              <a:rPr lang="ru-RU" sz="4800" dirty="0">
                <a:latin typeface="Bookman Old Style" panose="02050604050505020204" pitchFamily="18" charset="0"/>
                <a:cs typeface="Arial" panose="020B0604020202020204" pitchFamily="34" charset="0"/>
              </a:rPr>
              <a:t>«РН-</a:t>
            </a:r>
            <a:r>
              <a:rPr lang="ru-RU" sz="4800" dirty="0" err="1">
                <a:latin typeface="Bookman Old Style" panose="02050604050505020204" pitchFamily="18" charset="0"/>
                <a:cs typeface="Arial" panose="020B0604020202020204" pitchFamily="34" charset="0"/>
              </a:rPr>
              <a:t>Уватнефтегаз</a:t>
            </a:r>
            <a:r>
              <a:rPr lang="ru-RU" sz="4800" dirty="0">
                <a:latin typeface="Bookman Old Style" panose="02050604050505020204" pitchFamily="18" charset="0"/>
                <a:cs typeface="Arial" panose="020B0604020202020204" pitchFamily="34" charset="0"/>
              </a:rPr>
              <a:t>»,</a:t>
            </a:r>
            <a:r>
              <a:rPr lang="ru-RU" sz="4800" b="1" dirty="0"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4800" dirty="0">
                <a:latin typeface="Bookman Old Style" panose="02050604050505020204" pitchFamily="18" charset="0"/>
                <a:cs typeface="Arial" panose="020B0604020202020204" pitchFamily="34" charset="0"/>
              </a:rPr>
              <a:t>ООО «РН-</a:t>
            </a:r>
            <a:r>
              <a:rPr lang="ru-RU" sz="4800" dirty="0" err="1">
                <a:latin typeface="Bookman Old Style" panose="02050604050505020204" pitchFamily="18" charset="0"/>
                <a:cs typeface="Arial" panose="020B0604020202020204" pitchFamily="34" charset="0"/>
              </a:rPr>
              <a:t>Юганскнефтегаз</a:t>
            </a:r>
            <a:r>
              <a:rPr lang="ru-RU" sz="4800" dirty="0">
                <a:latin typeface="Bookman Old Style" panose="02050604050505020204" pitchFamily="18" charset="0"/>
                <a:cs typeface="Arial" panose="020B0604020202020204" pitchFamily="34" charset="0"/>
              </a:rPr>
              <a:t>»,  ОАО «</a:t>
            </a:r>
            <a:r>
              <a:rPr lang="ru-RU" sz="4800" dirty="0" err="1">
                <a:latin typeface="Bookman Old Style" panose="02050604050505020204" pitchFamily="18" charset="0"/>
                <a:cs typeface="Arial" panose="020B0604020202020204" pitchFamily="34" charset="0"/>
              </a:rPr>
              <a:t>Томскнефть</a:t>
            </a:r>
            <a:r>
              <a:rPr lang="ru-RU" sz="4800" dirty="0">
                <a:latin typeface="Bookman Old Style" panose="02050604050505020204" pitchFamily="18" charset="0"/>
                <a:cs typeface="Arial" panose="020B0604020202020204" pitchFamily="34" charset="0"/>
              </a:rPr>
              <a:t> ВНК</a:t>
            </a:r>
            <a:r>
              <a:rPr lang="ru-RU" sz="48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», ООО «РН-      </a:t>
            </a:r>
          </a:p>
          <a:p>
            <a:pPr marL="0" indent="0" algn="just" eaLnBrk="1" hangingPunct="1">
              <a:buNone/>
              <a:defRPr/>
            </a:pPr>
            <a:r>
              <a:rPr lang="ru-RU" sz="4800" dirty="0"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48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                  Краснодарнефтегаз», ООО «РН-</a:t>
            </a:r>
            <a:r>
              <a:rPr lang="ru-RU" sz="4800" dirty="0" err="1" smtClean="0">
                <a:latin typeface="Bookman Old Style" panose="02050604050505020204" pitchFamily="18" charset="0"/>
                <a:cs typeface="Arial" panose="020B0604020202020204" pitchFamily="34" charset="0"/>
              </a:rPr>
              <a:t>Ванкор</a:t>
            </a:r>
            <a:r>
              <a:rPr lang="ru-RU" sz="48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»                                                              </a:t>
            </a:r>
            <a:endParaRPr lang="ru-RU" sz="4800" dirty="0">
              <a:latin typeface="Bookman Old Style" panose="02050604050505020204" pitchFamily="18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</a:t>
            </a:r>
            <a:r>
              <a:rPr lang="ru-RU" sz="48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ООО </a:t>
            </a:r>
            <a:r>
              <a:rPr lang="ru-RU" sz="4800" dirty="0">
                <a:latin typeface="Bookman Old Style" panose="02050604050505020204" pitchFamily="18" charset="0"/>
                <a:cs typeface="Arial" panose="020B0604020202020204" pitchFamily="34" charset="0"/>
              </a:rPr>
              <a:t>«Газпромнефть-Хантос», </a:t>
            </a:r>
            <a:r>
              <a:rPr lang="ru-RU" sz="48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АО </a:t>
            </a:r>
            <a:r>
              <a:rPr lang="ru-RU" sz="4800" dirty="0">
                <a:latin typeface="Bookman Old Style" panose="02050604050505020204" pitchFamily="18" charset="0"/>
                <a:cs typeface="Arial" panose="020B0604020202020204" pitchFamily="34" charset="0"/>
              </a:rPr>
              <a:t>«</a:t>
            </a:r>
            <a:r>
              <a:rPr lang="ru-RU" sz="4800" dirty="0" err="1" smtClean="0">
                <a:latin typeface="Bookman Old Style" panose="02050604050505020204" pitchFamily="18" charset="0"/>
                <a:cs typeface="Arial" panose="020B0604020202020204" pitchFamily="34" charset="0"/>
              </a:rPr>
              <a:t>Газпромнефть</a:t>
            </a:r>
            <a:r>
              <a:rPr lang="ru-RU" sz="48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-Ноябрьскнефтегаз», ООО «</a:t>
            </a:r>
            <a:r>
              <a:rPr lang="ru-RU" sz="4800" dirty="0" err="1" smtClean="0">
                <a:latin typeface="Bookman Old Style" panose="02050604050505020204" pitchFamily="18" charset="0"/>
                <a:cs typeface="Arial" panose="020B0604020202020204" pitchFamily="34" charset="0"/>
              </a:rPr>
              <a:t>Газпромнефть</a:t>
            </a:r>
            <a:r>
              <a:rPr lang="ru-RU" sz="48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-     </a:t>
            </a:r>
          </a:p>
          <a:p>
            <a:pPr marL="0" indent="0" eaLnBrk="1" hangingPunct="1">
              <a:buNone/>
              <a:defRPr/>
            </a:pPr>
            <a:r>
              <a:rPr lang="ru-RU" sz="4800" dirty="0"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48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                  </a:t>
            </a:r>
            <a:r>
              <a:rPr lang="ru-RU" sz="4800" dirty="0">
                <a:latin typeface="Bookman Old Style" panose="02050604050505020204" pitchFamily="18" charset="0"/>
                <a:cs typeface="Arial" panose="020B0604020202020204" pitchFamily="34" charset="0"/>
              </a:rPr>
              <a:t>Оренбург</a:t>
            </a:r>
            <a:r>
              <a:rPr lang="ru-RU" sz="48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» </a:t>
            </a:r>
            <a:endParaRPr lang="ru-RU" sz="4800" dirty="0">
              <a:latin typeface="Bookman Old Style" panose="02050604050505020204" pitchFamily="18" charset="0"/>
              <a:cs typeface="Arial" panose="020B0604020202020204" pitchFamily="34" charset="0"/>
            </a:endParaRPr>
          </a:p>
          <a:p>
            <a:pPr marL="0" indent="0" algn="just" eaLnBrk="1" hangingPunct="1">
              <a:buNone/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</a:t>
            </a:r>
          </a:p>
          <a:p>
            <a:pPr marL="0" indent="0" algn="just" eaLnBrk="1" hangingPunct="1">
              <a:buNone/>
              <a:defRPr/>
            </a:pP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ru-RU" sz="48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ОАО </a:t>
            </a:r>
            <a:r>
              <a:rPr lang="ru-RU" sz="4800" dirty="0">
                <a:latin typeface="Bookman Old Style" panose="02050604050505020204" pitchFamily="18" charset="0"/>
                <a:cs typeface="Arial" panose="020B0604020202020204" pitchFamily="34" charset="0"/>
              </a:rPr>
              <a:t>«</a:t>
            </a:r>
            <a:r>
              <a:rPr lang="ru-RU" sz="4800" dirty="0" err="1">
                <a:latin typeface="Bookman Old Style" panose="02050604050505020204" pitchFamily="18" charset="0"/>
                <a:cs typeface="Arial" panose="020B0604020202020204" pitchFamily="34" charset="0"/>
              </a:rPr>
              <a:t>ТомскГазПром</a:t>
            </a:r>
            <a:r>
              <a:rPr lang="ru-RU" sz="4800" dirty="0">
                <a:latin typeface="Bookman Old Style" panose="02050604050505020204" pitchFamily="18" charset="0"/>
                <a:cs typeface="Arial" panose="020B0604020202020204" pitchFamily="34" charset="0"/>
              </a:rPr>
              <a:t>», ООО «Газпром георесурс», ООО «Газпром добыча Надым», ООО «Газпром </a:t>
            </a:r>
            <a:r>
              <a:rPr lang="ru-RU" sz="48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	добыча </a:t>
            </a:r>
            <a:r>
              <a:rPr lang="ru-RU" sz="4800" dirty="0">
                <a:latin typeface="Bookman Old Style" panose="02050604050505020204" pitchFamily="18" charset="0"/>
                <a:cs typeface="Arial" panose="020B0604020202020204" pitchFamily="34" charset="0"/>
              </a:rPr>
              <a:t>Уренгой», ООО «Газпром добыча Ямбург», ООО «Газпром добыча Ноябрьск»</a:t>
            </a:r>
          </a:p>
          <a:p>
            <a:pPr marL="0" indent="0" eaLnBrk="1" hangingPunct="1">
              <a:buNone/>
              <a:defRPr/>
            </a:pPr>
            <a:r>
              <a:rPr lang="ru-RU" sz="4800" b="1" dirty="0"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4800" b="1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                 </a:t>
            </a:r>
          </a:p>
          <a:p>
            <a:pPr marL="0" indent="0" eaLnBrk="1" hangingPunct="1">
              <a:buNone/>
              <a:defRPr/>
            </a:pPr>
            <a:r>
              <a:rPr lang="ru-RU" sz="4800" b="1" dirty="0"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4800" b="1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                 </a:t>
            </a:r>
            <a:r>
              <a:rPr lang="ru-RU" sz="48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ОАО </a:t>
            </a:r>
            <a:r>
              <a:rPr lang="ru-RU" sz="4800" dirty="0">
                <a:latin typeface="Bookman Old Style" panose="02050604050505020204" pitchFamily="18" charset="0"/>
                <a:cs typeface="Arial" panose="020B0604020202020204" pitchFamily="34" charset="0"/>
              </a:rPr>
              <a:t>«</a:t>
            </a:r>
            <a:r>
              <a:rPr lang="ru-RU" sz="4800" dirty="0" err="1">
                <a:latin typeface="Bookman Old Style" panose="02050604050505020204" pitchFamily="18" charset="0"/>
                <a:cs typeface="Arial" panose="020B0604020202020204" pitchFamily="34" charset="0"/>
              </a:rPr>
              <a:t>Ульяновскнефть</a:t>
            </a:r>
            <a:r>
              <a:rPr lang="ru-RU" sz="4800" dirty="0">
                <a:latin typeface="Bookman Old Style" panose="02050604050505020204" pitchFamily="18" charset="0"/>
                <a:cs typeface="Arial" panose="020B0604020202020204" pitchFamily="34" charset="0"/>
              </a:rPr>
              <a:t>», ОАО МПК «Аганнефтегазгеология», ОАО «</a:t>
            </a:r>
            <a:r>
              <a:rPr lang="ru-RU" sz="4800" dirty="0" err="1">
                <a:latin typeface="Bookman Old Style" panose="02050604050505020204" pitchFamily="18" charset="0"/>
                <a:cs typeface="Arial" panose="020B0604020202020204" pitchFamily="34" charset="0"/>
              </a:rPr>
              <a:t>Варьеганнефть</a:t>
            </a:r>
            <a:r>
              <a:rPr lang="ru-RU" sz="4800" dirty="0">
                <a:latin typeface="Bookman Old Style" panose="02050604050505020204" pitchFamily="18" charset="0"/>
                <a:cs typeface="Arial" panose="020B0604020202020204" pitchFamily="34" charset="0"/>
              </a:rPr>
              <a:t>»,</a:t>
            </a:r>
          </a:p>
          <a:p>
            <a:pPr marL="0" indent="0" eaLnBrk="1" hangingPunct="1">
              <a:buNone/>
              <a:defRPr/>
            </a:pPr>
            <a:r>
              <a:rPr lang="ru-RU" sz="4800" dirty="0">
                <a:latin typeface="Bookman Old Style" panose="02050604050505020204" pitchFamily="18" charset="0"/>
                <a:cs typeface="Arial" panose="020B0604020202020204" pitchFamily="34" charset="0"/>
              </a:rPr>
              <a:t>	</a:t>
            </a:r>
            <a:r>
              <a:rPr lang="ru-RU" sz="48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 ЗАО </a:t>
            </a:r>
            <a:r>
              <a:rPr lang="ru-RU" sz="4800" dirty="0">
                <a:latin typeface="Bookman Old Style" panose="02050604050505020204" pitchFamily="18" charset="0"/>
                <a:cs typeface="Arial" panose="020B0604020202020204" pitchFamily="34" charset="0"/>
              </a:rPr>
              <a:t>«Томская нефть»,</a:t>
            </a:r>
            <a:r>
              <a:rPr lang="en-US" sz="4800" dirty="0"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4800" dirty="0">
                <a:latin typeface="Bookman Old Style" panose="02050604050505020204" pitchFamily="18" charset="0"/>
                <a:cs typeface="Arial" panose="020B0604020202020204" pitchFamily="34" charset="0"/>
              </a:rPr>
              <a:t>ОАО НАК «</a:t>
            </a:r>
            <a:r>
              <a:rPr lang="ru-RU" sz="48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АКИ-ОТЫР»</a:t>
            </a:r>
          </a:p>
          <a:p>
            <a:pPr marL="0" indent="0" eaLnBrk="1" hangingPunct="1">
              <a:buNone/>
              <a:defRPr/>
            </a:pPr>
            <a:r>
              <a:rPr lang="ru-RU" sz="48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                        </a:t>
            </a:r>
          </a:p>
          <a:p>
            <a:pPr marL="0" indent="0" eaLnBrk="1" hangingPunct="1">
              <a:buNone/>
              <a:defRPr/>
            </a:pPr>
            <a:r>
              <a:rPr lang="ru-RU" sz="4800" dirty="0"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48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                       ООО </a:t>
            </a:r>
            <a:r>
              <a:rPr lang="ru-RU" sz="4800" dirty="0">
                <a:latin typeface="Bookman Old Style" panose="02050604050505020204" pitchFamily="18" charset="0"/>
                <a:cs typeface="Arial" panose="020B0604020202020204" pitchFamily="34" charset="0"/>
              </a:rPr>
              <a:t>«</a:t>
            </a:r>
            <a:r>
              <a:rPr lang="ru-RU" sz="4800" dirty="0" err="1">
                <a:latin typeface="Bookman Old Style" panose="02050604050505020204" pitchFamily="18" charset="0"/>
                <a:cs typeface="Arial" panose="020B0604020202020204" pitchFamily="34" charset="0"/>
              </a:rPr>
              <a:t>Славнефть-Красноярскнефтегаз</a:t>
            </a:r>
            <a:r>
              <a:rPr lang="ru-RU" sz="4800" dirty="0">
                <a:latin typeface="Bookman Old Style" panose="02050604050505020204" pitchFamily="18" charset="0"/>
                <a:cs typeface="Arial" panose="020B0604020202020204" pitchFamily="34" charset="0"/>
              </a:rPr>
              <a:t>»,</a:t>
            </a:r>
          </a:p>
          <a:p>
            <a:pPr marL="0" indent="0" eaLnBrk="1" hangingPunct="1">
              <a:buNone/>
              <a:defRPr/>
            </a:pPr>
            <a:r>
              <a:rPr lang="ru-RU" sz="4800" dirty="0">
                <a:latin typeface="Bookman Old Style" panose="02050604050505020204" pitchFamily="18" charset="0"/>
                <a:cs typeface="Arial" panose="020B0604020202020204" pitchFamily="34" charset="0"/>
              </a:rPr>
              <a:t>                        </a:t>
            </a:r>
            <a:r>
              <a:rPr lang="ru-RU" sz="48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ПАО  </a:t>
            </a:r>
            <a:r>
              <a:rPr lang="ru-RU" sz="4800" dirty="0">
                <a:latin typeface="Bookman Old Style" panose="02050604050505020204" pitchFamily="18" charset="0"/>
                <a:cs typeface="Arial" panose="020B0604020202020204" pitchFamily="34" charset="0"/>
              </a:rPr>
              <a:t>«</a:t>
            </a:r>
            <a:r>
              <a:rPr lang="ru-RU" sz="4800" dirty="0" err="1">
                <a:latin typeface="Bookman Old Style" panose="02050604050505020204" pitchFamily="18" charset="0"/>
                <a:cs typeface="Arial" panose="020B0604020202020204" pitchFamily="34" charset="0"/>
              </a:rPr>
              <a:t>Славнефть</a:t>
            </a:r>
            <a:r>
              <a:rPr lang="ru-RU" sz="4800" dirty="0">
                <a:latin typeface="Bookman Old Style" panose="02050604050505020204" pitchFamily="18" charset="0"/>
                <a:cs typeface="Arial" panose="020B0604020202020204" pitchFamily="34" charset="0"/>
              </a:rPr>
              <a:t>-Мегионнефтегаз</a:t>
            </a:r>
            <a:r>
              <a:rPr lang="ru-RU" sz="48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»                            </a:t>
            </a:r>
          </a:p>
          <a:p>
            <a:pPr marL="914400" lvl="2" indent="0" eaLnBrk="1" hangingPunct="1">
              <a:buNone/>
              <a:defRPr/>
            </a:pPr>
            <a:r>
              <a:rPr lang="ru-RU" sz="48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       </a:t>
            </a:r>
          </a:p>
          <a:p>
            <a:pPr marL="914400" lvl="2" indent="0" eaLnBrk="1" hangingPunct="1">
              <a:buNone/>
              <a:defRPr/>
            </a:pPr>
            <a:r>
              <a:rPr lang="ru-RU" sz="48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ООО «</a:t>
            </a:r>
            <a:r>
              <a:rPr lang="ru-RU" sz="4800" dirty="0" err="1" smtClean="0">
                <a:latin typeface="Bookman Old Style" panose="02050604050505020204" pitchFamily="18" charset="0"/>
                <a:cs typeface="Arial" panose="020B0604020202020204" pitchFamily="34" charset="0"/>
              </a:rPr>
              <a:t>Башнефть</a:t>
            </a:r>
            <a:r>
              <a:rPr lang="ru-RU" sz="48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-ПЕТРОТЕСТ</a:t>
            </a:r>
            <a:r>
              <a:rPr lang="ru-RU" sz="4800" dirty="0">
                <a:latin typeface="Bookman Old Style" panose="02050604050505020204" pitchFamily="18" charset="0"/>
                <a:cs typeface="Arial" panose="020B0604020202020204" pitchFamily="34" charset="0"/>
              </a:rPr>
              <a:t>» </a:t>
            </a:r>
            <a:r>
              <a:rPr lang="ru-RU" sz="48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</a:p>
          <a:p>
            <a:pPr marL="914400" lvl="2" indent="0" eaLnBrk="1" hangingPunct="1">
              <a:buNone/>
              <a:defRPr/>
            </a:pPr>
            <a:r>
              <a:rPr lang="ru-RU" sz="48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ООО </a:t>
            </a:r>
            <a:r>
              <a:rPr lang="ru-RU" sz="4800" dirty="0">
                <a:latin typeface="Bookman Old Style" panose="02050604050505020204" pitchFamily="18" charset="0"/>
                <a:cs typeface="Arial" panose="020B0604020202020204" pitchFamily="34" charset="0"/>
              </a:rPr>
              <a:t>«</a:t>
            </a:r>
            <a:r>
              <a:rPr lang="ru-RU" sz="4800" dirty="0" err="1">
                <a:latin typeface="Bookman Old Style" panose="02050604050505020204" pitchFamily="18" charset="0"/>
                <a:cs typeface="Arial" panose="020B0604020202020204" pitchFamily="34" charset="0"/>
              </a:rPr>
              <a:t>Башнефть</a:t>
            </a:r>
            <a:r>
              <a:rPr lang="ru-RU" sz="4800" dirty="0">
                <a:latin typeface="Bookman Old Style" panose="02050604050505020204" pitchFamily="18" charset="0"/>
                <a:cs typeface="Arial" panose="020B0604020202020204" pitchFamily="34" charset="0"/>
              </a:rPr>
              <a:t>-Добыча» </a:t>
            </a:r>
            <a:r>
              <a:rPr lang="ru-RU" sz="48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                            ООО «</a:t>
            </a:r>
            <a:r>
              <a:rPr lang="ru-RU" sz="4800" dirty="0" err="1" smtClean="0">
                <a:latin typeface="Bookman Old Style" panose="02050604050505020204" pitchFamily="18" charset="0"/>
                <a:cs typeface="Arial" panose="020B0604020202020204" pitchFamily="34" charset="0"/>
              </a:rPr>
              <a:t>Сладковско</a:t>
            </a:r>
            <a:r>
              <a:rPr lang="ru-RU" sz="48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-Заречное</a:t>
            </a:r>
            <a:r>
              <a:rPr lang="ru-RU" sz="4800" dirty="0">
                <a:latin typeface="Bookman Old Style" panose="02050604050505020204" pitchFamily="18" charset="0"/>
                <a:cs typeface="Arial" panose="020B0604020202020204" pitchFamily="34" charset="0"/>
              </a:rPr>
              <a:t>» </a:t>
            </a:r>
          </a:p>
          <a:p>
            <a:pPr marL="914400" lvl="2" indent="0" eaLnBrk="1" hangingPunct="1">
              <a:buNone/>
              <a:defRPr/>
            </a:pP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ru-RU" sz="4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  <a:defRPr/>
            </a:pP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  <a:defRPr/>
            </a:pPr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ru-RU" sz="5600" dirty="0" smtClean="0">
              <a:latin typeface="Bookman Old Style" panose="02050604050505020204" pitchFamily="18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  <a:defRPr/>
            </a:pPr>
            <a:r>
              <a:rPr lang="ru-RU" sz="5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	</a:t>
            </a:r>
            <a:r>
              <a:rPr lang="ru-RU" sz="5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	 </a:t>
            </a:r>
            <a:r>
              <a:rPr lang="ru-RU" sz="6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География производимых работ более 170 месторождений</a:t>
            </a:r>
            <a:endParaRPr lang="ru-RU" sz="6000" i="1" dirty="0" smtClean="0">
              <a:latin typeface="Bookman Old Style" panose="0205060405050502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ru-RU" sz="5200" dirty="0" smtClean="0"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endParaRPr lang="ru-RU" sz="240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179512" y="5850128"/>
            <a:ext cx="1835150" cy="792163"/>
            <a:chOff x="2562" y="845"/>
            <a:chExt cx="1633" cy="816"/>
          </a:xfrm>
        </p:grpSpPr>
        <p:sp>
          <p:nvSpPr>
            <p:cNvPr id="16" name="PubTriangle"/>
            <p:cNvSpPr>
              <a:spLocks noEditPoints="1" noChangeArrowheads="1"/>
            </p:cNvSpPr>
            <p:nvPr/>
          </p:nvSpPr>
          <p:spPr bwMode="auto">
            <a:xfrm>
              <a:off x="2562" y="891"/>
              <a:ext cx="1588" cy="738"/>
            </a:xfrm>
            <a:custGeom>
              <a:avLst/>
              <a:gdLst>
                <a:gd name="T0" fmla="*/ 576 w 21600"/>
                <a:gd name="T1" fmla="*/ 0 h 21600"/>
                <a:gd name="T2" fmla="*/ 288 w 21600"/>
                <a:gd name="T3" fmla="*/ 227 h 21600"/>
                <a:gd name="T4" fmla="*/ 0 w 21600"/>
                <a:gd name="T5" fmla="*/ 454 h 21600"/>
                <a:gd name="T6" fmla="*/ 576 w 21600"/>
                <a:gd name="T7" fmla="*/ 340 h 21600"/>
                <a:gd name="T8" fmla="*/ 1152 w 21600"/>
                <a:gd name="T9" fmla="*/ 227 h 21600"/>
                <a:gd name="T10" fmla="*/ 864 w 21600"/>
                <a:gd name="T11" fmla="*/ 114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8100 w 21600"/>
                <a:gd name="T19" fmla="*/ 5424 h 21600"/>
                <a:gd name="T20" fmla="*/ 16200 w 21600"/>
                <a:gd name="T21" fmla="*/ 13512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lnTo>
                    <a:pt x="0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PubTriangle"/>
            <p:cNvSpPr>
              <a:spLocks noEditPoints="1" noChangeArrowheads="1"/>
            </p:cNvSpPr>
            <p:nvPr/>
          </p:nvSpPr>
          <p:spPr bwMode="auto">
            <a:xfrm>
              <a:off x="3107" y="845"/>
              <a:ext cx="862" cy="409"/>
            </a:xfrm>
            <a:custGeom>
              <a:avLst/>
              <a:gdLst>
                <a:gd name="G0" fmla="+- 0 0 0"/>
                <a:gd name="G1" fmla="*/ 10800 1 2"/>
                <a:gd name="G2" fmla="*/ G1 10800 21600"/>
                <a:gd name="G3" fmla="+- 10800 0 G2"/>
                <a:gd name="G4" fmla="+- 10800 0 0"/>
                <a:gd name="G5" fmla="+- G1 10800 0"/>
                <a:gd name="G6" fmla="*/ 10800 1 2"/>
                <a:gd name="G7" fmla="+- 10800 0 0"/>
                <a:gd name="G8" fmla="+- G2 G6 G1"/>
                <a:gd name="G9" fmla="+- G8 10800 0"/>
                <a:gd name="G10" fmla="+- G6 10800 0"/>
                <a:gd name="T0" fmla="*/ 10800 w 21600"/>
                <a:gd name="T1" fmla="*/ 0 h 21600"/>
                <a:gd name="T2" fmla="*/ 5400 w 21600"/>
                <a:gd name="T3" fmla="*/ 10800 h 21600"/>
                <a:gd name="T4" fmla="*/ 0 w 21600"/>
                <a:gd name="T5" fmla="*/ 21600 h 21600"/>
                <a:gd name="T6" fmla="*/ 10800 w 21600"/>
                <a:gd name="T7" fmla="*/ 16200 h 21600"/>
                <a:gd name="T8" fmla="*/ 21600 w 21600"/>
                <a:gd name="T9" fmla="*/ 10800 h 21600"/>
                <a:gd name="T10" fmla="*/ 16200 w 21600"/>
                <a:gd name="T11" fmla="*/ 5400 h 21600"/>
                <a:gd name="T12" fmla="*/ G3 w 21600"/>
                <a:gd name="T13" fmla="*/ G6 h 21600"/>
                <a:gd name="T14" fmla="*/ G5 w 21600"/>
                <a:gd name="T15" fmla="*/ G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0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80" name="WordArt 7"/>
            <p:cNvSpPr>
              <a:spLocks noChangeArrowheads="1" noChangeShapeType="1" noTextEdit="1"/>
            </p:cNvSpPr>
            <p:nvPr/>
          </p:nvSpPr>
          <p:spPr bwMode="auto">
            <a:xfrm>
              <a:off x="3424" y="1480"/>
              <a:ext cx="771" cy="181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/>
              <a:r>
                <a:rPr lang="ru-RU" sz="20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Monotype Corsiva"/>
                </a:rPr>
                <a:t>"</a:t>
              </a:r>
              <a:r>
                <a:rPr lang="ru-RU" sz="2000" b="1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Monotype Corsiva"/>
                </a:rPr>
                <a:t>ГСК"</a:t>
              </a:r>
              <a:endParaRPr lang="ru-RU" sz="2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Monotype Corsiva"/>
              </a:endParaRPr>
            </a:p>
          </p:txBody>
        </p:sp>
        <p:sp>
          <p:nvSpPr>
            <p:cNvPr id="3081" name="WordArt 6"/>
            <p:cNvSpPr>
              <a:spLocks noChangeArrowheads="1" noChangeShapeType="1" noTextEdit="1"/>
            </p:cNvSpPr>
            <p:nvPr/>
          </p:nvSpPr>
          <p:spPr bwMode="auto">
            <a:xfrm>
              <a:off x="3288" y="981"/>
              <a:ext cx="251" cy="11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8148"/>
                </a:avLst>
              </a:prstTxWarp>
            </a:bodyPr>
            <a:lstStyle/>
            <a:p>
              <a:pPr algn="ctr"/>
              <a:r>
                <a:rPr lang="ru-RU" sz="1600" kern="10" normalizeH="1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ООО</a:t>
              </a:r>
            </a:p>
          </p:txBody>
        </p:sp>
      </p:grp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70" y="4254063"/>
            <a:ext cx="837575" cy="350734"/>
          </a:xfrm>
          <a:prstGeom prst="rect">
            <a:avLst/>
          </a:prstGeom>
          <a:noFill/>
          <a:effectLst>
            <a:glow rad="635000">
              <a:schemeClr val="accent5">
                <a:lumMod val="90000"/>
                <a:alpha val="40000"/>
              </a:schemeClr>
            </a:glo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31187" y="6381750"/>
            <a:ext cx="261293" cy="2873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AA30745-A855-46EC-9615-F3AD283992C2}" type="slidenum">
              <a:rPr lang="ru-RU" sz="1200" smtClean="0">
                <a:latin typeface="Bookman Old Style" panose="02050604050505020204" pitchFamily="18" charset="0"/>
              </a:rPr>
              <a:pPr eaLnBrk="1" hangingPunct="1">
                <a:defRPr/>
              </a:pPr>
              <a:t>2</a:t>
            </a:fld>
            <a:endParaRPr lang="ru-RU" sz="1200" dirty="0" smtClean="0">
              <a:latin typeface="Bookman Old Style" panose="02050604050505020204" pitchFamily="18" charset="0"/>
            </a:endParaRPr>
          </a:p>
        </p:txBody>
      </p:sp>
      <p:pic>
        <p:nvPicPr>
          <p:cNvPr id="2050" name="Picture 2" descr="D:\РАБОТА\Деятельность\для буклета\ГАЗПРОМ лого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70" y="3754262"/>
            <a:ext cx="752134" cy="372739"/>
          </a:xfrm>
          <a:prstGeom prst="rect">
            <a:avLst/>
          </a:prstGeom>
          <a:noFill/>
          <a:effectLst>
            <a:glow rad="635000">
              <a:schemeClr val="accent5">
                <a:lumMod val="90000"/>
                <a:alpha val="40000"/>
              </a:schemeClr>
            </a:glo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РАБОТА\Деятельность\для буклета\ГАЗПРОМ нефть лого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70" y="3338868"/>
            <a:ext cx="780104" cy="349525"/>
          </a:xfrm>
          <a:prstGeom prst="rect">
            <a:avLst/>
          </a:prstGeom>
          <a:noFill/>
          <a:effectLst>
            <a:glow rad="635000">
              <a:schemeClr val="accent5">
                <a:lumMod val="90000"/>
                <a:alpha val="40000"/>
              </a:schemeClr>
            </a:glo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РАБОТА\Деятельность\для буклета\Роснефть лого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70" y="2724418"/>
            <a:ext cx="769862" cy="545124"/>
          </a:xfrm>
          <a:prstGeom prst="rect">
            <a:avLst/>
          </a:prstGeom>
          <a:noFill/>
          <a:effectLst>
            <a:glow rad="635000">
              <a:schemeClr val="accent5">
                <a:lumMod val="90000"/>
                <a:alpha val="40000"/>
              </a:schemeClr>
            </a:glo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РАБОТА\Деятельность\для буклета\Башнефть лого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25" y="5246945"/>
            <a:ext cx="839007" cy="532561"/>
          </a:xfrm>
          <a:prstGeom prst="rect">
            <a:avLst/>
          </a:prstGeom>
          <a:noFill/>
          <a:effectLst>
            <a:glow rad="635000">
              <a:schemeClr val="accent5">
                <a:lumMod val="90000"/>
                <a:alpha val="40000"/>
              </a:schemeClr>
            </a:glo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451" y="4777951"/>
            <a:ext cx="1118206" cy="3983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06880" y="5335162"/>
            <a:ext cx="765120" cy="4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564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800"/>
            <a:ext cx="9144000" cy="6899799"/>
          </a:xfrm>
          <a:prstGeom prst="rect">
            <a:avLst/>
          </a:prstGeom>
        </p:spPr>
      </p:pic>
      <p:grpSp>
        <p:nvGrpSpPr>
          <p:cNvPr id="4105" name="Group 10"/>
          <p:cNvGrpSpPr>
            <a:grpSpLocks/>
          </p:cNvGrpSpPr>
          <p:nvPr/>
        </p:nvGrpSpPr>
        <p:grpSpPr bwMode="auto">
          <a:xfrm>
            <a:off x="153863" y="5876925"/>
            <a:ext cx="1835150" cy="792163"/>
            <a:chOff x="2562" y="845"/>
            <a:chExt cx="1633" cy="816"/>
          </a:xfrm>
        </p:grpSpPr>
        <p:sp>
          <p:nvSpPr>
            <p:cNvPr id="31752" name="PubTriangle"/>
            <p:cNvSpPr>
              <a:spLocks noEditPoints="1" noChangeArrowheads="1"/>
            </p:cNvSpPr>
            <p:nvPr/>
          </p:nvSpPr>
          <p:spPr bwMode="auto">
            <a:xfrm>
              <a:off x="2562" y="891"/>
              <a:ext cx="1588" cy="738"/>
            </a:xfrm>
            <a:custGeom>
              <a:avLst/>
              <a:gdLst>
                <a:gd name="T0" fmla="*/ 576 w 21600"/>
                <a:gd name="T1" fmla="*/ 0 h 21600"/>
                <a:gd name="T2" fmla="*/ 288 w 21600"/>
                <a:gd name="T3" fmla="*/ 227 h 21600"/>
                <a:gd name="T4" fmla="*/ 0 w 21600"/>
                <a:gd name="T5" fmla="*/ 454 h 21600"/>
                <a:gd name="T6" fmla="*/ 576 w 21600"/>
                <a:gd name="T7" fmla="*/ 340 h 21600"/>
                <a:gd name="T8" fmla="*/ 1152 w 21600"/>
                <a:gd name="T9" fmla="*/ 227 h 21600"/>
                <a:gd name="T10" fmla="*/ 864 w 21600"/>
                <a:gd name="T11" fmla="*/ 114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8100 w 21600"/>
                <a:gd name="T19" fmla="*/ 5424 h 21600"/>
                <a:gd name="T20" fmla="*/ 16200 w 21600"/>
                <a:gd name="T21" fmla="*/ 13512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lnTo>
                    <a:pt x="0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" name="PubTriangle"/>
            <p:cNvSpPr>
              <a:spLocks noEditPoints="1" noChangeArrowheads="1"/>
            </p:cNvSpPr>
            <p:nvPr/>
          </p:nvSpPr>
          <p:spPr bwMode="auto">
            <a:xfrm>
              <a:off x="3107" y="845"/>
              <a:ext cx="862" cy="409"/>
            </a:xfrm>
            <a:custGeom>
              <a:avLst/>
              <a:gdLst>
                <a:gd name="G0" fmla="+- 0 0 0"/>
                <a:gd name="G1" fmla="*/ 10800 1 2"/>
                <a:gd name="G2" fmla="*/ G1 10800 21600"/>
                <a:gd name="G3" fmla="+- 10800 0 G2"/>
                <a:gd name="G4" fmla="+- 10800 0 0"/>
                <a:gd name="G5" fmla="+- G1 10800 0"/>
                <a:gd name="G6" fmla="*/ 10800 1 2"/>
                <a:gd name="G7" fmla="+- 10800 0 0"/>
                <a:gd name="G8" fmla="+- G2 G6 G1"/>
                <a:gd name="G9" fmla="+- G8 10800 0"/>
                <a:gd name="G10" fmla="+- G6 10800 0"/>
                <a:gd name="T0" fmla="*/ 10800 w 21600"/>
                <a:gd name="T1" fmla="*/ 0 h 21600"/>
                <a:gd name="T2" fmla="*/ 5400 w 21600"/>
                <a:gd name="T3" fmla="*/ 10800 h 21600"/>
                <a:gd name="T4" fmla="*/ 0 w 21600"/>
                <a:gd name="T5" fmla="*/ 21600 h 21600"/>
                <a:gd name="T6" fmla="*/ 10800 w 21600"/>
                <a:gd name="T7" fmla="*/ 16200 h 21600"/>
                <a:gd name="T8" fmla="*/ 21600 w 21600"/>
                <a:gd name="T9" fmla="*/ 10800 h 21600"/>
                <a:gd name="T10" fmla="*/ 16200 w 21600"/>
                <a:gd name="T11" fmla="*/ 5400 h 21600"/>
                <a:gd name="T12" fmla="*/ G3 w 21600"/>
                <a:gd name="T13" fmla="*/ G6 h 21600"/>
                <a:gd name="T14" fmla="*/ G5 w 21600"/>
                <a:gd name="T15" fmla="*/ G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0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4108" name="WordArt 7"/>
            <p:cNvSpPr>
              <a:spLocks noChangeArrowheads="1" noChangeShapeType="1" noTextEdit="1"/>
            </p:cNvSpPr>
            <p:nvPr/>
          </p:nvSpPr>
          <p:spPr bwMode="auto">
            <a:xfrm>
              <a:off x="3424" y="1480"/>
              <a:ext cx="771" cy="181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3"/>
                </a:avLst>
              </a:prstTxWarp>
            </a:bodyPr>
            <a:lstStyle/>
            <a:p>
              <a:pPr algn="ctr"/>
              <a:r>
                <a:rPr lang="ru-RU" sz="20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Monotype Corsiva"/>
                </a:rPr>
                <a:t>"ГСК"</a:t>
              </a:r>
            </a:p>
          </p:txBody>
        </p:sp>
        <p:sp>
          <p:nvSpPr>
            <p:cNvPr id="4109" name="WordArt 6"/>
            <p:cNvSpPr>
              <a:spLocks noChangeArrowheads="1" noChangeShapeType="1" noTextEdit="1"/>
            </p:cNvSpPr>
            <p:nvPr/>
          </p:nvSpPr>
          <p:spPr bwMode="auto">
            <a:xfrm>
              <a:off x="3288" y="981"/>
              <a:ext cx="251" cy="11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8148"/>
                </a:avLst>
              </a:prstTxWarp>
            </a:bodyPr>
            <a:lstStyle/>
            <a:p>
              <a:pPr algn="ctr"/>
              <a:r>
                <a:rPr lang="ru-RU" sz="1600" kern="10" normalizeH="1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ООО</a:t>
              </a:r>
            </a:p>
          </p:txBody>
        </p:sp>
      </p:grpSp>
      <p:sp>
        <p:nvSpPr>
          <p:cNvPr id="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31187" y="6381750"/>
            <a:ext cx="261293" cy="2873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AA30745-A855-46EC-9615-F3AD283992C2}" type="slidenum">
              <a:rPr lang="ru-RU" sz="1200" smtClean="0">
                <a:latin typeface="Bookman Old Style" panose="02050604050505020204" pitchFamily="18" charset="0"/>
              </a:rPr>
              <a:pPr eaLnBrk="1" hangingPunct="1">
                <a:defRPr/>
              </a:pPr>
              <a:t>3</a:t>
            </a:fld>
            <a:endParaRPr lang="ru-RU" sz="1200" dirty="0" smtClean="0">
              <a:latin typeface="Bookman Old Style" panose="0205060405050502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692696"/>
            <a:ext cx="8487097" cy="5286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500" dirty="0">
                <a:latin typeface="Bookman Old Style" panose="02050604050505020204" pitchFamily="18" charset="0"/>
                <a:cs typeface="Arial" pitchFamily="34" charset="0"/>
              </a:rPr>
              <a:t>Диагностика и оценка технического состояния скважин с применением магнитного интроскопа</a:t>
            </a:r>
            <a:r>
              <a:rPr lang="ru-RU" sz="1500" dirty="0" smtClean="0">
                <a:latin typeface="Bookman Old Style" panose="02050604050505020204" pitchFamily="18" charset="0"/>
                <a:cs typeface="Arial" pitchFamily="34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Bookman Old Style" panose="02050604050505020204" pitchFamily="18" charset="0"/>
                <a:cs typeface="Arial" pitchFamily="34" charset="0"/>
              </a:rPr>
              <a:t>Замер дебита и газового фактора на эксплуатационном фонде скважин мобильными замерными установками</a:t>
            </a:r>
            <a:r>
              <a:rPr lang="ru-RU" sz="1500" dirty="0">
                <a:latin typeface="Bookman Old Style" panose="02050604050505020204" pitchFamily="18" charset="0"/>
                <a:cs typeface="Arial" pitchFamily="34" charset="0"/>
              </a:rPr>
              <a:t>.</a:t>
            </a:r>
            <a:endParaRPr lang="ru-RU" sz="1500" dirty="0" smtClean="0">
              <a:latin typeface="Bookman Old Style" panose="02050604050505020204" pitchFamily="18" charset="0"/>
              <a:cs typeface="Arial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Bookman Old Style" panose="02050604050505020204" pitchFamily="18" charset="0"/>
                <a:cs typeface="Arial" pitchFamily="34" charset="0"/>
              </a:rPr>
              <a:t>Проведение всех типов гидродинамических, газодинамических и газоконденсатных исследований пластовых флюидов как классическими методами, так и с использованием современного оборудования.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Bookman Old Style" panose="02050604050505020204" pitchFamily="18" charset="0"/>
                <a:cs typeface="Arial" pitchFamily="34" charset="0"/>
              </a:rPr>
              <a:t>Щадящее глушение скважин с применением гидрофобного-эмульсионного раствора.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Bookman Old Style" panose="02050604050505020204" pitchFamily="18" charset="0"/>
                <a:cs typeface="Arial" pitchFamily="34" charset="0"/>
              </a:rPr>
              <a:t>Освоение скважин азотно-</a:t>
            </a:r>
            <a:r>
              <a:rPr lang="ru-RU" sz="1500" dirty="0" err="1" smtClean="0">
                <a:latin typeface="Bookman Old Style" panose="02050604050505020204" pitchFamily="18" charset="0"/>
                <a:cs typeface="Arial" pitchFamily="34" charset="0"/>
              </a:rPr>
              <a:t>бустерными</a:t>
            </a:r>
            <a:r>
              <a:rPr lang="ru-RU" sz="1500" dirty="0" smtClean="0">
                <a:latin typeface="Bookman Old Style" panose="02050604050505020204" pitchFamily="18" charset="0"/>
                <a:cs typeface="Arial" pitchFamily="34" charset="0"/>
              </a:rPr>
              <a:t> установками и контроль параметров при ОПЗ и ГРП.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500" dirty="0">
                <a:latin typeface="Bookman Old Style" panose="02050604050505020204" pitchFamily="18" charset="0"/>
                <a:cs typeface="Arial" pitchFamily="34" charset="0"/>
              </a:rPr>
              <a:t>Анализ и интерпретация данных промысловых и лабораторных исследований с применением современных специализированных программных продуктов</a:t>
            </a:r>
            <a:r>
              <a:rPr lang="en-US" sz="1500" dirty="0" smtClean="0">
                <a:latin typeface="Bookman Old Style" panose="02050604050505020204" pitchFamily="18" charset="0"/>
                <a:cs typeface="Arial" pitchFamily="34" charset="0"/>
              </a:rPr>
              <a:t>.</a:t>
            </a:r>
            <a:endParaRPr lang="ru-RU" sz="1500" dirty="0" smtClean="0">
              <a:latin typeface="Bookman Old Style" panose="02050604050505020204" pitchFamily="18" charset="0"/>
              <a:cs typeface="Arial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500" dirty="0">
                <a:latin typeface="Bookman Old Style" panose="02050604050505020204" pitchFamily="18" charset="0"/>
                <a:cs typeface="Arial" pitchFamily="34" charset="0"/>
              </a:rPr>
              <a:t>Отбор и лабораторные исследования глубинных и устьевых проб пластового </a:t>
            </a:r>
            <a:r>
              <a:rPr lang="ru-RU" sz="1500" dirty="0" smtClean="0">
                <a:latin typeface="Bookman Old Style" panose="02050604050505020204" pitchFamily="18" charset="0"/>
                <a:cs typeface="Arial" pitchFamily="34" charset="0"/>
              </a:rPr>
              <a:t>флюида.</a:t>
            </a:r>
            <a:endParaRPr lang="en-US" sz="1500" dirty="0">
              <a:latin typeface="Bookman Old Style" panose="02050604050505020204" pitchFamily="18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188640"/>
            <a:ext cx="848709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n w="12700">
                  <a:gradFill>
                    <a:gsLst>
                      <a:gs pos="0">
                        <a:schemeClr val="tx2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chemeClr val="accent1">
                          <a:shade val="100000"/>
                          <a:satMod val="115000"/>
                        </a:schemeClr>
                      </a:gs>
                    </a:gsLst>
                    <a:lin ang="5400000" scaled="0"/>
                  </a:gra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Виды </a:t>
            </a:r>
            <a:r>
              <a:rPr lang="ru-RU" sz="2200" b="1" dirty="0" smtClean="0">
                <a:ln w="12700">
                  <a:gradFill>
                    <a:gsLst>
                      <a:gs pos="0">
                        <a:schemeClr val="tx2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chemeClr val="accent1">
                          <a:shade val="100000"/>
                          <a:satMod val="115000"/>
                        </a:schemeClr>
                      </a:gs>
                    </a:gsLst>
                    <a:lin ang="5400000" scaled="0"/>
                  </a:gra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деятельности Компании</a:t>
            </a:r>
            <a:endParaRPr lang="ru-RU" sz="2200" b="1" dirty="0">
              <a:ln w="12700">
                <a:gradFill>
                  <a:gsLst>
                    <a:gs pos="0">
                      <a:schemeClr val="tx2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5400000" scaled="0"/>
                </a:gradFill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2" descr="D:\РАБОТА\Деятельность\для буклета\качалка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49" y="0"/>
            <a:ext cx="91758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153863" y="5876925"/>
            <a:ext cx="1835150" cy="792163"/>
            <a:chOff x="2562" y="845"/>
            <a:chExt cx="1633" cy="816"/>
          </a:xfrm>
        </p:grpSpPr>
        <p:sp>
          <p:nvSpPr>
            <p:cNvPr id="31752" name="PubTriangle"/>
            <p:cNvSpPr>
              <a:spLocks noEditPoints="1" noChangeArrowheads="1"/>
            </p:cNvSpPr>
            <p:nvPr/>
          </p:nvSpPr>
          <p:spPr bwMode="auto">
            <a:xfrm>
              <a:off x="2562" y="891"/>
              <a:ext cx="1588" cy="738"/>
            </a:xfrm>
            <a:custGeom>
              <a:avLst/>
              <a:gdLst>
                <a:gd name="T0" fmla="*/ 576 w 21600"/>
                <a:gd name="T1" fmla="*/ 0 h 21600"/>
                <a:gd name="T2" fmla="*/ 288 w 21600"/>
                <a:gd name="T3" fmla="*/ 227 h 21600"/>
                <a:gd name="T4" fmla="*/ 0 w 21600"/>
                <a:gd name="T5" fmla="*/ 454 h 21600"/>
                <a:gd name="T6" fmla="*/ 576 w 21600"/>
                <a:gd name="T7" fmla="*/ 340 h 21600"/>
                <a:gd name="T8" fmla="*/ 1152 w 21600"/>
                <a:gd name="T9" fmla="*/ 227 h 21600"/>
                <a:gd name="T10" fmla="*/ 864 w 21600"/>
                <a:gd name="T11" fmla="*/ 114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8100 w 21600"/>
                <a:gd name="T19" fmla="*/ 5424 h 21600"/>
                <a:gd name="T20" fmla="*/ 16200 w 21600"/>
                <a:gd name="T21" fmla="*/ 13512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lnTo>
                    <a:pt x="0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" name="PubTriangle"/>
            <p:cNvSpPr>
              <a:spLocks noEditPoints="1" noChangeArrowheads="1"/>
            </p:cNvSpPr>
            <p:nvPr/>
          </p:nvSpPr>
          <p:spPr bwMode="auto">
            <a:xfrm>
              <a:off x="3107" y="845"/>
              <a:ext cx="862" cy="409"/>
            </a:xfrm>
            <a:custGeom>
              <a:avLst/>
              <a:gdLst>
                <a:gd name="G0" fmla="+- 0 0 0"/>
                <a:gd name="G1" fmla="*/ 10800 1 2"/>
                <a:gd name="G2" fmla="*/ G1 10800 21600"/>
                <a:gd name="G3" fmla="+- 10800 0 G2"/>
                <a:gd name="G4" fmla="+- 10800 0 0"/>
                <a:gd name="G5" fmla="+- G1 10800 0"/>
                <a:gd name="G6" fmla="*/ 10800 1 2"/>
                <a:gd name="G7" fmla="+- 10800 0 0"/>
                <a:gd name="G8" fmla="+- G2 G6 G1"/>
                <a:gd name="G9" fmla="+- G8 10800 0"/>
                <a:gd name="G10" fmla="+- G6 10800 0"/>
                <a:gd name="T0" fmla="*/ 10800 w 21600"/>
                <a:gd name="T1" fmla="*/ 0 h 21600"/>
                <a:gd name="T2" fmla="*/ 5400 w 21600"/>
                <a:gd name="T3" fmla="*/ 10800 h 21600"/>
                <a:gd name="T4" fmla="*/ 0 w 21600"/>
                <a:gd name="T5" fmla="*/ 21600 h 21600"/>
                <a:gd name="T6" fmla="*/ 10800 w 21600"/>
                <a:gd name="T7" fmla="*/ 16200 h 21600"/>
                <a:gd name="T8" fmla="*/ 21600 w 21600"/>
                <a:gd name="T9" fmla="*/ 10800 h 21600"/>
                <a:gd name="T10" fmla="*/ 16200 w 21600"/>
                <a:gd name="T11" fmla="*/ 5400 h 21600"/>
                <a:gd name="T12" fmla="*/ G3 w 21600"/>
                <a:gd name="T13" fmla="*/ G6 h 21600"/>
                <a:gd name="T14" fmla="*/ G5 w 21600"/>
                <a:gd name="T15" fmla="*/ G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0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161" name="WordArt 7"/>
            <p:cNvSpPr>
              <a:spLocks noChangeArrowheads="1" noChangeShapeType="1" noTextEdit="1"/>
            </p:cNvSpPr>
            <p:nvPr/>
          </p:nvSpPr>
          <p:spPr bwMode="auto">
            <a:xfrm>
              <a:off x="3424" y="1480"/>
              <a:ext cx="771" cy="181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3"/>
                </a:avLst>
              </a:prstTxWarp>
            </a:bodyPr>
            <a:lstStyle/>
            <a:p>
              <a:pPr algn="ctr"/>
              <a:r>
                <a:rPr lang="ru-RU" sz="20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Monotype Corsiva"/>
                </a:rPr>
                <a:t>"ГСК"</a:t>
              </a:r>
            </a:p>
          </p:txBody>
        </p:sp>
        <p:sp>
          <p:nvSpPr>
            <p:cNvPr id="5162" name="WordArt 6"/>
            <p:cNvSpPr>
              <a:spLocks noChangeArrowheads="1" noChangeShapeType="1" noTextEdit="1"/>
            </p:cNvSpPr>
            <p:nvPr/>
          </p:nvSpPr>
          <p:spPr bwMode="auto">
            <a:xfrm>
              <a:off x="3288" y="981"/>
              <a:ext cx="251" cy="11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8148"/>
                </a:avLst>
              </a:prstTxWarp>
            </a:bodyPr>
            <a:lstStyle/>
            <a:p>
              <a:pPr algn="ctr"/>
              <a:r>
                <a:rPr lang="ru-RU" sz="1600" kern="10" normalizeH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ООО</a:t>
              </a:r>
            </a:p>
          </p:txBody>
        </p:sp>
      </p:grpSp>
      <p:sp>
        <p:nvSpPr>
          <p:cNvPr id="1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31187" y="6381750"/>
            <a:ext cx="261293" cy="2873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AA30745-A855-46EC-9615-F3AD283992C2}" type="slidenum">
              <a:rPr lang="ru-RU" sz="1200" smtClean="0">
                <a:latin typeface="Bookman Old Style" panose="02050604050505020204" pitchFamily="18" charset="0"/>
              </a:rPr>
              <a:pPr eaLnBrk="1" hangingPunct="1">
                <a:defRPr/>
              </a:pPr>
              <a:t>4</a:t>
            </a:fld>
            <a:endParaRPr lang="ru-RU" sz="1200" dirty="0" smtClean="0"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31849" y="188640"/>
            <a:ext cx="92843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2700">
                  <a:gradFill>
                    <a:gsLst>
                      <a:gs pos="0">
                        <a:schemeClr val="tx2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chemeClr val="accent1">
                          <a:shade val="100000"/>
                          <a:satMod val="115000"/>
                        </a:schemeClr>
                      </a:gs>
                    </a:gsLst>
                    <a:lin ang="5400000" scaled="0"/>
                  </a:gra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Оценка технического состояния ЭК магнитным интроскопом</a:t>
            </a:r>
            <a:endParaRPr lang="en-US" sz="2000" b="1" dirty="0">
              <a:ln w="12700">
                <a:gradFill>
                  <a:gsLst>
                    <a:gs pos="0">
                      <a:schemeClr val="tx2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5400000" scaled="0"/>
                </a:gradFill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555776" y="5816877"/>
            <a:ext cx="625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4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Компанией выполнено более </a:t>
            </a:r>
            <a:r>
              <a:rPr lang="ru-RU" sz="1400" b="1" dirty="0" smtClean="0">
                <a:solidFill>
                  <a:schemeClr val="accent2"/>
                </a:solidFill>
                <a:latin typeface="Bookman Old Style" panose="02050604050505020204" pitchFamily="18" charset="0"/>
              </a:rPr>
              <a:t>5000 </a:t>
            </a:r>
            <a:r>
              <a:rPr lang="ru-RU" sz="1400" b="1" smtClean="0">
                <a:solidFill>
                  <a:schemeClr val="accent2"/>
                </a:solidFill>
                <a:latin typeface="Bookman Old Style" panose="02050604050505020204" pitchFamily="18" charset="0"/>
              </a:rPr>
              <a:t>скважино</a:t>
            </a:r>
            <a:r>
              <a:rPr lang="ru-RU" sz="1400" b="1" dirty="0" smtClean="0">
                <a:solidFill>
                  <a:schemeClr val="accent2"/>
                </a:solidFill>
                <a:latin typeface="Bookman Old Style" panose="02050604050505020204" pitchFamily="18" charset="0"/>
              </a:rPr>
              <a:t>-операций </a:t>
            </a:r>
            <a:r>
              <a:rPr lang="ru-RU" sz="14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по </a:t>
            </a:r>
            <a:r>
              <a:rPr lang="ru-RU" sz="1400" b="1" dirty="0" smtClean="0">
                <a:solidFill>
                  <a:schemeClr val="accent2"/>
                </a:solidFill>
                <a:latin typeface="Bookman Old Style" panose="02050604050505020204" pitchFamily="18" charset="0"/>
              </a:rPr>
              <a:t>диагностике технического </a:t>
            </a:r>
            <a:r>
              <a:rPr lang="ru-RU" sz="14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состояния </a:t>
            </a:r>
            <a:r>
              <a:rPr lang="ru-RU" sz="1400" b="1" dirty="0" smtClean="0">
                <a:solidFill>
                  <a:schemeClr val="accent2"/>
                </a:solidFill>
                <a:latin typeface="Bookman Old Style" panose="02050604050505020204" pitchFamily="18" charset="0"/>
              </a:rPr>
              <a:t>ЭК скважин</a:t>
            </a:r>
            <a:endParaRPr lang="ru-RU" sz="14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6" y="692696"/>
            <a:ext cx="8487099" cy="1070477"/>
          </a:xfrm>
          <a:prstGeom prst="rect">
            <a:avLst/>
          </a:prstGeom>
          <a:effectLst>
            <a:glow rad="101600">
              <a:schemeClr val="accent3">
                <a:lumMod val="75000"/>
                <a:alpha val="40000"/>
              </a:schemeClr>
            </a:glow>
            <a:softEdge rad="63500"/>
          </a:effectLst>
        </p:spPr>
      </p:pic>
      <p:sp>
        <p:nvSpPr>
          <p:cNvPr id="53" name="TextBox 52"/>
          <p:cNvSpPr txBox="1"/>
          <p:nvPr/>
        </p:nvSpPr>
        <p:spPr>
          <a:xfrm>
            <a:off x="153863" y="1914178"/>
            <a:ext cx="8738617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dirty="0" smtClean="0">
                <a:latin typeface="Bookman Old Style" panose="02050604050505020204" pitchFamily="18" charset="0"/>
                <a:cs typeface="Arial" pitchFamily="34" charset="0"/>
              </a:rPr>
              <a:t>Габаритные размеры: МИ-50/МИ-51/МИ-52/МИ-53</a:t>
            </a:r>
          </a:p>
          <a:p>
            <a:pPr algn="l"/>
            <a:endParaRPr lang="ru-RU" sz="1400" dirty="0" smtClean="0">
              <a:latin typeface="Bookman Old Style" panose="02050604050505020204" pitchFamily="18" charset="0"/>
              <a:cs typeface="Arial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itchFamily="34" charset="0"/>
              </a:rPr>
              <a:t>Диаметр 114/130/140/92 мм, длина 2000/2000/2000/2000 мм, масса не более 80/</a:t>
            </a:r>
            <a:r>
              <a:rPr lang="ru-RU" sz="1400" dirty="0" smtClean="0">
                <a:latin typeface="Bookman Old Style" panose="02050604050505020204" pitchFamily="18" charset="0"/>
                <a:cs typeface="Arial" pitchFamily="34" charset="0"/>
              </a:rPr>
              <a:t>100/120/150/80 </a:t>
            </a:r>
            <a:r>
              <a:rPr lang="ru-RU" sz="1400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itchFamily="34" charset="0"/>
              </a:rPr>
              <a:t>кг.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latin typeface="Bookman Old Style" panose="02050604050505020204" pitchFamily="18" charset="0"/>
                <a:cs typeface="Arial" pitchFamily="34" charset="0"/>
              </a:rPr>
              <a:t>Минимальный </a:t>
            </a:r>
            <a:r>
              <a:rPr lang="ru-RU" sz="1400" dirty="0">
                <a:latin typeface="Bookman Old Style" panose="02050604050505020204" pitchFamily="18" charset="0"/>
                <a:cs typeface="Arial" pitchFamily="34" charset="0"/>
              </a:rPr>
              <a:t>условный диаметр выявляемого дефекта типа «</a:t>
            </a:r>
            <a:r>
              <a:rPr lang="ru-RU" sz="1400" dirty="0" smtClean="0">
                <a:latin typeface="Bookman Old Style" panose="02050604050505020204" pitchFamily="18" charset="0"/>
                <a:cs typeface="Arial" pitchFamily="34" charset="0"/>
              </a:rPr>
              <a:t>сквозное отверстие</a:t>
            </a:r>
            <a:r>
              <a:rPr lang="ru-RU" sz="1400" dirty="0">
                <a:latin typeface="Bookman Old Style" panose="02050604050505020204" pitchFamily="18" charset="0"/>
                <a:cs typeface="Arial" pitchFamily="34" charset="0"/>
              </a:rPr>
              <a:t>» – </a:t>
            </a:r>
            <a:r>
              <a:rPr lang="ru-RU" sz="1400" dirty="0" smtClean="0">
                <a:latin typeface="Bookman Old Style" panose="02050604050505020204" pitchFamily="18" charset="0"/>
                <a:cs typeface="Arial" pitchFamily="34" charset="0"/>
              </a:rPr>
              <a:t>4 мм.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ru-RU" sz="1400" dirty="0" smtClean="0">
                <a:latin typeface="Bookman Old Style" panose="02050604050505020204" pitchFamily="18" charset="0"/>
                <a:cs typeface="Arial" pitchFamily="34" charset="0"/>
              </a:rPr>
              <a:t>Минимальный </a:t>
            </a:r>
            <a:r>
              <a:rPr lang="ru-RU" sz="1400" dirty="0">
                <a:latin typeface="Bookman Old Style" panose="02050604050505020204" pitchFamily="18" charset="0"/>
                <a:cs typeface="Arial" pitchFamily="34" charset="0"/>
              </a:rPr>
              <a:t>размер выявляемого дефекта типа «поперечная щель</a:t>
            </a:r>
            <a:r>
              <a:rPr lang="ru-RU" sz="1400" dirty="0" smtClean="0">
                <a:latin typeface="Bookman Old Style" panose="02050604050505020204" pitchFamily="18" charset="0"/>
                <a:cs typeface="Arial" pitchFamily="34" charset="0"/>
              </a:rPr>
              <a:t>»: </a:t>
            </a:r>
          </a:p>
          <a:p>
            <a:pPr algn="l"/>
            <a:r>
              <a:rPr lang="ru-RU" sz="1400" dirty="0" smtClean="0">
                <a:latin typeface="Bookman Old Style" panose="02050604050505020204" pitchFamily="18" charset="0"/>
                <a:cs typeface="Arial" pitchFamily="34" charset="0"/>
              </a:rPr>
              <a:t>	Длина </a:t>
            </a:r>
            <a:r>
              <a:rPr lang="ru-RU" sz="1400" dirty="0">
                <a:latin typeface="Bookman Old Style" panose="02050604050505020204" pitchFamily="18" charset="0"/>
                <a:cs typeface="Arial" pitchFamily="34" charset="0"/>
              </a:rPr>
              <a:t>– 30 мм</a:t>
            </a:r>
            <a:r>
              <a:rPr lang="ru-RU" sz="1400" dirty="0" smtClean="0">
                <a:latin typeface="Bookman Old Style" panose="02050604050505020204" pitchFamily="18" charset="0"/>
                <a:cs typeface="Arial" pitchFamily="34" charset="0"/>
              </a:rPr>
              <a:t>; </a:t>
            </a:r>
            <a:r>
              <a:rPr lang="ru-RU" sz="1400" dirty="0">
                <a:latin typeface="Bookman Old Style" panose="02050604050505020204" pitchFamily="18" charset="0"/>
                <a:cs typeface="Arial" pitchFamily="34" charset="0"/>
              </a:rPr>
              <a:t>Раскрытие – 1 мм</a:t>
            </a:r>
            <a:r>
              <a:rPr lang="ru-RU" sz="1400" dirty="0" smtClean="0">
                <a:latin typeface="Bookman Old Style" panose="02050604050505020204" pitchFamily="18" charset="0"/>
                <a:cs typeface="Arial" pitchFamily="34" charset="0"/>
              </a:rPr>
              <a:t>; </a:t>
            </a:r>
            <a:r>
              <a:rPr lang="ru-RU" sz="1400" dirty="0">
                <a:latin typeface="Bookman Old Style" panose="02050604050505020204" pitchFamily="18" charset="0"/>
                <a:cs typeface="Arial" pitchFamily="34" charset="0"/>
              </a:rPr>
              <a:t>Глубина – 20 % от толщины </a:t>
            </a:r>
            <a:r>
              <a:rPr lang="ru-RU" sz="1400" dirty="0" smtClean="0">
                <a:latin typeface="Bookman Old Style" panose="02050604050505020204" pitchFamily="18" charset="0"/>
                <a:cs typeface="Arial" pitchFamily="34" charset="0"/>
              </a:rPr>
              <a:t>стенки.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ru-RU" sz="1400" dirty="0" smtClean="0">
                <a:latin typeface="Bookman Old Style" panose="02050604050505020204" pitchFamily="18" charset="0"/>
                <a:cs typeface="Arial" pitchFamily="34" charset="0"/>
              </a:rPr>
              <a:t>Минимальные </a:t>
            </a:r>
            <a:r>
              <a:rPr lang="ru-RU" sz="1400" dirty="0">
                <a:latin typeface="Bookman Old Style" panose="02050604050505020204" pitchFamily="18" charset="0"/>
                <a:cs typeface="Arial" pitchFamily="34" charset="0"/>
              </a:rPr>
              <a:t>размеры выявляемого дефекта типа «</a:t>
            </a:r>
            <a:r>
              <a:rPr lang="ru-RU" sz="1400" dirty="0" smtClean="0">
                <a:latin typeface="Bookman Old Style" panose="02050604050505020204" pitchFamily="18" charset="0"/>
                <a:cs typeface="Arial" pitchFamily="34" charset="0"/>
              </a:rPr>
              <a:t>коррозионная каверна»: </a:t>
            </a:r>
          </a:p>
          <a:p>
            <a:pPr algn="l"/>
            <a:r>
              <a:rPr lang="ru-RU" sz="1400" dirty="0" smtClean="0">
                <a:latin typeface="Bookman Old Style" panose="02050604050505020204" pitchFamily="18" charset="0"/>
                <a:cs typeface="Arial" pitchFamily="34" charset="0"/>
              </a:rPr>
              <a:t>	Длина </a:t>
            </a:r>
            <a:r>
              <a:rPr lang="ru-RU" sz="1400" dirty="0">
                <a:latin typeface="Bookman Old Style" panose="02050604050505020204" pitchFamily="18" charset="0"/>
                <a:cs typeface="Arial" pitchFamily="34" charset="0"/>
              </a:rPr>
              <a:t>– 10 мм</a:t>
            </a:r>
            <a:r>
              <a:rPr lang="ru-RU" sz="1400" dirty="0" smtClean="0">
                <a:latin typeface="Bookman Old Style" panose="02050604050505020204" pitchFamily="18" charset="0"/>
                <a:cs typeface="Arial" pitchFamily="34" charset="0"/>
              </a:rPr>
              <a:t>; </a:t>
            </a:r>
            <a:r>
              <a:rPr lang="ru-RU" sz="1400" dirty="0">
                <a:latin typeface="Bookman Old Style" panose="02050604050505020204" pitchFamily="18" charset="0"/>
                <a:cs typeface="Arial" pitchFamily="34" charset="0"/>
              </a:rPr>
              <a:t>Ширина – 10 мм</a:t>
            </a:r>
            <a:r>
              <a:rPr lang="ru-RU" sz="1400" dirty="0" smtClean="0">
                <a:latin typeface="Bookman Old Style" panose="02050604050505020204" pitchFamily="18" charset="0"/>
                <a:cs typeface="Arial" pitchFamily="34" charset="0"/>
              </a:rPr>
              <a:t>; </a:t>
            </a:r>
            <a:r>
              <a:rPr lang="ru-RU" sz="1400" dirty="0">
                <a:latin typeface="Bookman Old Style" panose="02050604050505020204" pitchFamily="18" charset="0"/>
                <a:cs typeface="Arial" pitchFamily="34" charset="0"/>
              </a:rPr>
              <a:t>Глубина – 40 % от толщины </a:t>
            </a:r>
            <a:r>
              <a:rPr lang="ru-RU" sz="1400" dirty="0" smtClean="0">
                <a:latin typeface="Bookman Old Style" panose="02050604050505020204" pitchFamily="18" charset="0"/>
                <a:cs typeface="Arial" pitchFamily="34" charset="0"/>
              </a:rPr>
              <a:t>стенки.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ru-RU" sz="1400" dirty="0" smtClean="0">
                <a:latin typeface="Bookman Old Style" panose="02050604050505020204" pitchFamily="18" charset="0"/>
                <a:cs typeface="Arial" pitchFamily="34" charset="0"/>
              </a:rPr>
              <a:t>Типы </a:t>
            </a:r>
            <a:r>
              <a:rPr lang="ru-RU" sz="1400" dirty="0">
                <a:latin typeface="Bookman Old Style" panose="02050604050505020204" pitchFamily="18" charset="0"/>
                <a:cs typeface="Arial" pitchFamily="34" charset="0"/>
              </a:rPr>
              <a:t>диагностируемых труб – обсадные колонны нефтяных </a:t>
            </a:r>
            <a:r>
              <a:rPr lang="ru-RU" sz="1400" dirty="0" smtClean="0">
                <a:latin typeface="Bookman Old Style" panose="02050604050505020204" pitchFamily="18" charset="0"/>
                <a:cs typeface="Arial" pitchFamily="34" charset="0"/>
              </a:rPr>
              <a:t>скважин</a:t>
            </a:r>
            <a:r>
              <a:rPr lang="en-US" sz="1400" dirty="0" smtClean="0">
                <a:latin typeface="Bookman Old Style" panose="02050604050505020204" pitchFamily="18" charset="0"/>
                <a:cs typeface="Arial" pitchFamily="34" charset="0"/>
              </a:rPr>
              <a:t>;</a:t>
            </a:r>
            <a:endParaRPr lang="ru-RU" sz="1400" dirty="0" smtClean="0">
              <a:latin typeface="Bookman Old Style" panose="02050604050505020204" pitchFamily="18" charset="0"/>
              <a:cs typeface="Arial" pitchFamily="34" charset="0"/>
            </a:endParaRPr>
          </a:p>
          <a:p>
            <a:pPr algn="l"/>
            <a:r>
              <a:rPr lang="ru-RU" sz="1400" dirty="0">
                <a:latin typeface="Bookman Old Style" panose="02050604050505020204" pitchFamily="18" charset="0"/>
                <a:cs typeface="Arial" pitchFamily="34" charset="0"/>
              </a:rPr>
              <a:t>	</a:t>
            </a:r>
            <a:r>
              <a:rPr lang="ru-RU" sz="1400" dirty="0" smtClean="0">
                <a:latin typeface="Bookman Old Style" panose="02050604050505020204" pitchFamily="18" charset="0"/>
                <a:cs typeface="Arial" pitchFamily="34" charset="0"/>
              </a:rPr>
              <a:t>Условный </a:t>
            </a:r>
            <a:r>
              <a:rPr lang="ru-RU" sz="1400" dirty="0">
                <a:latin typeface="Bookman Old Style" panose="02050604050505020204" pitchFamily="18" charset="0"/>
                <a:cs typeface="Arial" pitchFamily="34" charset="0"/>
              </a:rPr>
              <a:t>диаметр обсадной колонны: </a:t>
            </a:r>
            <a:r>
              <a:rPr lang="ru-RU" sz="1400" dirty="0" smtClean="0">
                <a:latin typeface="Bookman Old Style" panose="02050604050505020204" pitchFamily="18" charset="0"/>
                <a:cs typeface="Arial" pitchFamily="34" charset="0"/>
              </a:rPr>
              <a:t>146/168/178/114 мм.</a:t>
            </a:r>
            <a:endParaRPr lang="ru-RU" sz="1400" dirty="0" smtClean="0">
              <a:solidFill>
                <a:schemeClr val="tx1"/>
              </a:solidFill>
              <a:latin typeface="Bookman Old Style" panose="02050604050505020204" pitchFamily="18" charset="0"/>
              <a:cs typeface="Arial" pitchFamily="34" charset="0"/>
            </a:endParaRPr>
          </a:p>
          <a:p>
            <a:pPr algn="l"/>
            <a:endParaRPr lang="ru-RU" sz="1400" dirty="0" smtClean="0">
              <a:solidFill>
                <a:schemeClr val="tx1"/>
              </a:solidFill>
              <a:latin typeface="Bookman Old Style" panose="02050604050505020204" pitchFamily="18" charset="0"/>
              <a:cs typeface="Arial" pitchFamily="34" charset="0"/>
            </a:endParaRPr>
          </a:p>
          <a:p>
            <a:pPr algn="just"/>
            <a:r>
              <a:rPr lang="ru-RU" sz="1400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itchFamily="34" charset="0"/>
              </a:rPr>
              <a:t>	Дефекты </a:t>
            </a:r>
            <a:r>
              <a:rPr lang="ru-RU" sz="1400" dirty="0">
                <a:solidFill>
                  <a:schemeClr val="tx1"/>
                </a:solidFill>
                <a:latin typeface="Bookman Old Style" panose="02050604050505020204" pitchFamily="18" charset="0"/>
                <a:cs typeface="Arial" pitchFamily="34" charset="0"/>
              </a:rPr>
              <a:t>нарушения целостности </a:t>
            </a:r>
            <a:r>
              <a:rPr lang="ru-RU" sz="1400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itchFamily="34" charset="0"/>
              </a:rPr>
              <a:t>ЭК скважины </a:t>
            </a:r>
            <a:r>
              <a:rPr lang="ru-RU" sz="1400" dirty="0">
                <a:solidFill>
                  <a:schemeClr val="tx1"/>
                </a:solidFill>
                <a:latin typeface="Bookman Old Style" panose="02050604050505020204" pitchFamily="18" charset="0"/>
                <a:cs typeface="Arial" pitchFamily="34" charset="0"/>
              </a:rPr>
              <a:t>разделены на три </a:t>
            </a:r>
            <a:r>
              <a:rPr lang="ru-RU" sz="1400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itchFamily="34" charset="0"/>
              </a:rPr>
              <a:t>группы по потере толщины металла: </a:t>
            </a:r>
            <a:endParaRPr lang="ru-RU" sz="1400" dirty="0">
              <a:solidFill>
                <a:schemeClr val="tx1"/>
              </a:solidFill>
              <a:latin typeface="Bookman Old Style" panose="02050604050505020204" pitchFamily="18" charset="0"/>
              <a:cs typeface="Arial" pitchFamily="34" charset="0"/>
            </a:endParaRP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itchFamily="34" charset="0"/>
              </a:rPr>
              <a:t>	Слабой </a:t>
            </a:r>
            <a:r>
              <a:rPr lang="ru-RU" sz="1400" dirty="0">
                <a:solidFill>
                  <a:schemeClr val="tx1"/>
                </a:solidFill>
                <a:latin typeface="Bookman Old Style" panose="02050604050505020204" pitchFamily="18" charset="0"/>
                <a:cs typeface="Arial" pitchFamily="34" charset="0"/>
              </a:rPr>
              <a:t>коррозии – от 0 до 30%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itchFamily="34" charset="0"/>
              </a:rPr>
              <a:t>	Средней </a:t>
            </a:r>
            <a:r>
              <a:rPr lang="ru-RU" sz="1400" dirty="0">
                <a:solidFill>
                  <a:schemeClr val="tx1"/>
                </a:solidFill>
                <a:latin typeface="Bookman Old Style" panose="02050604050505020204" pitchFamily="18" charset="0"/>
                <a:cs typeface="Arial" pitchFamily="34" charset="0"/>
              </a:rPr>
              <a:t>коррозии – от 30 до 70%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itchFamily="34" charset="0"/>
              </a:rPr>
              <a:t>	Сильной </a:t>
            </a:r>
            <a:r>
              <a:rPr lang="ru-RU" sz="1400" dirty="0">
                <a:solidFill>
                  <a:schemeClr val="tx1"/>
                </a:solidFill>
                <a:latin typeface="Bookman Old Style" panose="02050604050505020204" pitchFamily="18" charset="0"/>
                <a:cs typeface="Arial" pitchFamily="34" charset="0"/>
              </a:rPr>
              <a:t>коррозии – от 70 до 100% (сквозные отверстия</a:t>
            </a:r>
            <a:r>
              <a:rPr lang="ru-RU" sz="1400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itchFamily="34" charset="0"/>
              </a:rPr>
              <a:t>)</a:t>
            </a:r>
            <a:endParaRPr lang="ru-RU" sz="1400" dirty="0">
              <a:solidFill>
                <a:schemeClr val="tx1"/>
              </a:solidFill>
              <a:latin typeface="Bookman Old Style" panose="020506040505050202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72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D:\РАБОТА\Деятельность\для буклета\Разведка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Номер слайда 3"/>
          <p:cNvSpPr txBox="1">
            <a:spLocks/>
          </p:cNvSpPr>
          <p:nvPr/>
        </p:nvSpPr>
        <p:spPr bwMode="auto">
          <a:xfrm>
            <a:off x="8631187" y="6381750"/>
            <a:ext cx="261293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fld id="{7AA30745-A855-46EC-9615-F3AD283992C2}" type="slidenum">
              <a:rPr lang="ru-RU" sz="1200" smtClean="0">
                <a:latin typeface="Bookman Old Style" panose="02050604050505020204" pitchFamily="18" charset="0"/>
              </a:rPr>
              <a:pPr eaLnBrk="1" hangingPunct="1">
                <a:defRPr/>
              </a:pPr>
              <a:t>5</a:t>
            </a:fld>
            <a:endParaRPr lang="ru-RU" sz="1200" dirty="0" smtClean="0">
              <a:latin typeface="Bookman Old Style" panose="0205060405050502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3527" y="188640"/>
            <a:ext cx="848709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n w="12700">
                  <a:gradFill>
                    <a:gsLst>
                      <a:gs pos="0">
                        <a:schemeClr val="tx2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chemeClr val="accent1">
                          <a:shade val="100000"/>
                          <a:satMod val="115000"/>
                        </a:schemeClr>
                      </a:gs>
                    </a:gsLst>
                    <a:lin ang="5400000" scaled="0"/>
                  </a:gra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Комплексирование геофизических методов</a:t>
            </a:r>
          </a:p>
          <a:p>
            <a:pPr algn="ctr"/>
            <a:r>
              <a:rPr lang="ru-RU" sz="2200" b="1" dirty="0">
                <a:ln w="12700">
                  <a:gradFill>
                    <a:gsLst>
                      <a:gs pos="0">
                        <a:schemeClr val="tx2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chemeClr val="accent1">
                          <a:shade val="100000"/>
                          <a:satMod val="115000"/>
                        </a:schemeClr>
                      </a:gs>
                    </a:gsLst>
                    <a:lin ang="5400000" scaled="0"/>
                  </a:gra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для диагностики и оценки</a:t>
            </a:r>
          </a:p>
          <a:p>
            <a:pPr algn="ctr"/>
            <a:r>
              <a:rPr lang="ru-RU" sz="2200" b="1" dirty="0">
                <a:ln w="12700">
                  <a:gradFill>
                    <a:gsLst>
                      <a:gs pos="0">
                        <a:schemeClr val="tx2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chemeClr val="accent1">
                          <a:shade val="100000"/>
                          <a:satMod val="115000"/>
                        </a:schemeClr>
                      </a:gs>
                    </a:gsLst>
                    <a:lin ang="5400000" scaled="0"/>
                  </a:gra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технического состояния скважины</a:t>
            </a:r>
          </a:p>
        </p:txBody>
      </p:sp>
      <p:pic>
        <p:nvPicPr>
          <p:cNvPr id="35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216" y="1485276"/>
            <a:ext cx="590655" cy="475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4"/>
          <p:cNvPicPr>
            <a:picLocks noChangeArrowheads="1"/>
          </p:cNvPicPr>
          <p:nvPr/>
        </p:nvPicPr>
        <p:blipFill>
          <a:blip r:embed="rId5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177" y="1469868"/>
            <a:ext cx="298049" cy="469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930" y="3980891"/>
            <a:ext cx="298049" cy="221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Line 28"/>
          <p:cNvSpPr>
            <a:spLocks noChangeShapeType="1"/>
          </p:cNvSpPr>
          <p:nvPr/>
        </p:nvSpPr>
        <p:spPr bwMode="auto">
          <a:xfrm flipV="1">
            <a:off x="4386952" y="1478044"/>
            <a:ext cx="0" cy="304105"/>
          </a:xfrm>
          <a:prstGeom prst="line">
            <a:avLst/>
          </a:prstGeom>
          <a:noFill/>
          <a:ln w="19050">
            <a:solidFill>
              <a:srgbClr val="3333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Bookman Old Style" panose="02050604050505020204" pitchFamily="18" charset="0"/>
            </a:endParaRPr>
          </a:p>
        </p:txBody>
      </p:sp>
      <p:pic>
        <p:nvPicPr>
          <p:cNvPr id="39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242" y="1858914"/>
            <a:ext cx="199423" cy="2121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982" y="1748174"/>
            <a:ext cx="62247" cy="147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732" y="1469869"/>
            <a:ext cx="407987" cy="469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633" y="1472422"/>
            <a:ext cx="403225" cy="468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256" y="1478044"/>
            <a:ext cx="366713" cy="4682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250650" y="1579561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МИ-5Х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1651333" y="1579561"/>
            <a:ext cx="1426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МАК-9-СК</a:t>
            </a:r>
            <a:endParaRPr lang="ru-RU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4893880" y="2550570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МИ-5Х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4835520" y="5398741"/>
            <a:ext cx="1426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МАК-9-СК</a:t>
            </a:r>
            <a:endParaRPr lang="ru-RU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6640" y="1460304"/>
            <a:ext cx="542591" cy="47000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88551" y="1364369"/>
            <a:ext cx="2188654" cy="4938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0878" y="6210830"/>
            <a:ext cx="6194073" cy="81083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729563" y="3078367"/>
            <a:ext cx="989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ГК-ЛМ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231" y="3439956"/>
            <a:ext cx="1800200" cy="2733768"/>
          </a:xfrm>
          <a:prstGeom prst="rect">
            <a:avLst/>
          </a:prstGeom>
        </p:spPr>
      </p:pic>
      <p:grpSp>
        <p:nvGrpSpPr>
          <p:cNvPr id="28" name="Group 36"/>
          <p:cNvGrpSpPr>
            <a:grpSpLocks/>
          </p:cNvGrpSpPr>
          <p:nvPr/>
        </p:nvGrpSpPr>
        <p:grpSpPr bwMode="auto">
          <a:xfrm>
            <a:off x="16675" y="6018598"/>
            <a:ext cx="1835150" cy="792163"/>
            <a:chOff x="2562" y="845"/>
            <a:chExt cx="1633" cy="816"/>
          </a:xfrm>
        </p:grpSpPr>
        <p:sp>
          <p:nvSpPr>
            <p:cNvPr id="29" name="PubTriangle"/>
            <p:cNvSpPr>
              <a:spLocks noEditPoints="1" noChangeArrowheads="1"/>
            </p:cNvSpPr>
            <p:nvPr/>
          </p:nvSpPr>
          <p:spPr bwMode="auto">
            <a:xfrm>
              <a:off x="2562" y="891"/>
              <a:ext cx="1588" cy="738"/>
            </a:xfrm>
            <a:custGeom>
              <a:avLst/>
              <a:gdLst>
                <a:gd name="T0" fmla="*/ 576 w 21600"/>
                <a:gd name="T1" fmla="*/ 0 h 21600"/>
                <a:gd name="T2" fmla="*/ 288 w 21600"/>
                <a:gd name="T3" fmla="*/ 227 h 21600"/>
                <a:gd name="T4" fmla="*/ 0 w 21600"/>
                <a:gd name="T5" fmla="*/ 454 h 21600"/>
                <a:gd name="T6" fmla="*/ 576 w 21600"/>
                <a:gd name="T7" fmla="*/ 340 h 21600"/>
                <a:gd name="T8" fmla="*/ 1152 w 21600"/>
                <a:gd name="T9" fmla="*/ 227 h 21600"/>
                <a:gd name="T10" fmla="*/ 864 w 21600"/>
                <a:gd name="T11" fmla="*/ 114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8100 w 21600"/>
                <a:gd name="T19" fmla="*/ 5424 h 21600"/>
                <a:gd name="T20" fmla="*/ 16200 w 21600"/>
                <a:gd name="T21" fmla="*/ 13512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lnTo>
                    <a:pt x="0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30" name="PubTriangle"/>
            <p:cNvSpPr>
              <a:spLocks noEditPoints="1" noChangeArrowheads="1"/>
            </p:cNvSpPr>
            <p:nvPr/>
          </p:nvSpPr>
          <p:spPr bwMode="auto">
            <a:xfrm>
              <a:off x="3107" y="845"/>
              <a:ext cx="862" cy="409"/>
            </a:xfrm>
            <a:custGeom>
              <a:avLst/>
              <a:gdLst>
                <a:gd name="G0" fmla="+- 0 0 0"/>
                <a:gd name="G1" fmla="*/ 10800 1 2"/>
                <a:gd name="G2" fmla="*/ G1 10800 21600"/>
                <a:gd name="G3" fmla="+- 10800 0 G2"/>
                <a:gd name="G4" fmla="+- 10800 0 0"/>
                <a:gd name="G5" fmla="+- G1 10800 0"/>
                <a:gd name="G6" fmla="*/ 10800 1 2"/>
                <a:gd name="G7" fmla="+- 10800 0 0"/>
                <a:gd name="G8" fmla="+- G2 G6 G1"/>
                <a:gd name="G9" fmla="+- G8 10800 0"/>
                <a:gd name="G10" fmla="+- G6 10800 0"/>
                <a:gd name="T0" fmla="*/ 10800 w 21600"/>
                <a:gd name="T1" fmla="*/ 0 h 21600"/>
                <a:gd name="T2" fmla="*/ 5400 w 21600"/>
                <a:gd name="T3" fmla="*/ 10800 h 21600"/>
                <a:gd name="T4" fmla="*/ 0 w 21600"/>
                <a:gd name="T5" fmla="*/ 21600 h 21600"/>
                <a:gd name="T6" fmla="*/ 10800 w 21600"/>
                <a:gd name="T7" fmla="*/ 16200 h 21600"/>
                <a:gd name="T8" fmla="*/ 21600 w 21600"/>
                <a:gd name="T9" fmla="*/ 10800 h 21600"/>
                <a:gd name="T10" fmla="*/ 16200 w 21600"/>
                <a:gd name="T11" fmla="*/ 5400 h 21600"/>
                <a:gd name="T12" fmla="*/ G3 w 21600"/>
                <a:gd name="T13" fmla="*/ G6 h 21600"/>
                <a:gd name="T14" fmla="*/ G5 w 21600"/>
                <a:gd name="T15" fmla="*/ G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0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31" name="WordArt 7"/>
            <p:cNvSpPr>
              <a:spLocks noChangeArrowheads="1" noChangeShapeType="1" noTextEdit="1"/>
            </p:cNvSpPr>
            <p:nvPr/>
          </p:nvSpPr>
          <p:spPr bwMode="auto">
            <a:xfrm>
              <a:off x="3424" y="1480"/>
              <a:ext cx="771" cy="181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3"/>
                </a:avLst>
              </a:prstTxWarp>
            </a:bodyPr>
            <a:lstStyle/>
            <a:p>
              <a:pPr algn="ctr"/>
              <a:r>
                <a:rPr lang="ru-RU" sz="20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Monotype Corsiva"/>
                </a:rPr>
                <a:t>"ГСК"</a:t>
              </a:r>
            </a:p>
          </p:txBody>
        </p:sp>
        <p:sp>
          <p:nvSpPr>
            <p:cNvPr id="32" name="WordArt 6"/>
            <p:cNvSpPr>
              <a:spLocks noChangeArrowheads="1" noChangeShapeType="1" noTextEdit="1"/>
            </p:cNvSpPr>
            <p:nvPr/>
          </p:nvSpPr>
          <p:spPr bwMode="auto">
            <a:xfrm>
              <a:off x="3288" y="981"/>
              <a:ext cx="251" cy="11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8148"/>
                </a:avLst>
              </a:prstTxWarp>
            </a:bodyPr>
            <a:lstStyle/>
            <a:p>
              <a:pPr algn="ctr"/>
              <a:r>
                <a:rPr lang="ru-RU" sz="1600" kern="10" normalizeH="1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ООО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832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4" grpId="0"/>
      <p:bldP spid="45" grpId="0"/>
      <p:bldP spid="46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D:\РАБОТА\Деятельность\для буклета\Разведка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2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31187" y="6381750"/>
            <a:ext cx="261293" cy="2873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AA30745-A855-46EC-9615-F3AD283992C2}" type="slidenum">
              <a:rPr lang="ru-RU" sz="1200" smtClean="0">
                <a:latin typeface="Bookman Old Style" panose="02050604050505020204" pitchFamily="18" charset="0"/>
              </a:rPr>
              <a:pPr eaLnBrk="1" hangingPunct="1">
                <a:defRPr/>
              </a:pPr>
              <a:t>6</a:t>
            </a:fld>
            <a:endParaRPr lang="ru-RU" sz="1200" dirty="0" smtClean="0">
              <a:latin typeface="Bookman Old Style" panose="0205060405050502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2531" y="3287164"/>
            <a:ext cx="23755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ГС</a:t>
            </a:r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(газосепаратор сетчатый)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3" descr="V:\Управление ИС\мгс\ФОТО ГС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61" y="3871298"/>
            <a:ext cx="2328508" cy="1778965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lumMod val="75000"/>
                <a:alpha val="20000"/>
              </a:schemeClr>
            </a:glow>
            <a:softEdge rad="63500"/>
          </a:effectLst>
          <a:extLst/>
        </p:spPr>
      </p:pic>
      <p:pic>
        <p:nvPicPr>
          <p:cNvPr id="17" name="Picture 15" descr="IMG_250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880" y="4431741"/>
            <a:ext cx="1483542" cy="1771479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lumMod val="75000"/>
                <a:alpha val="2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5678425" y="3800243"/>
            <a:ext cx="3396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УЗМ-Т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(Установка измерительная мобильная)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48315" y="1052736"/>
            <a:ext cx="491577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400" b="1" i="1" dirty="0" smtClean="0">
                <a:latin typeface="Bookman Old Style" panose="02050604050505020204" pitchFamily="18" charset="0"/>
                <a:cs typeface="Arial" pitchFamily="34" charset="0"/>
              </a:rPr>
              <a:t>Мобильные замерные установки</a:t>
            </a:r>
            <a:endParaRPr lang="ru-RU" sz="1400" b="1" i="1" dirty="0">
              <a:latin typeface="Bookman Old Style" panose="02050604050505020204" pitchFamily="18" charset="0"/>
              <a:cs typeface="Arial" pitchFamily="34" charset="0"/>
            </a:endParaRPr>
          </a:p>
          <a:p>
            <a:r>
              <a:rPr lang="ru-RU" sz="1400" dirty="0" smtClean="0">
                <a:latin typeface="Bookman Old Style" panose="02050604050505020204" pitchFamily="18" charset="0"/>
                <a:cs typeface="Arial" pitchFamily="34" charset="0"/>
              </a:rPr>
              <a:t>Позволяют выполнять раздельный замер дебитов жидких углеводородов, попутной воды и газа.</a:t>
            </a:r>
          </a:p>
          <a:p>
            <a:r>
              <a:rPr lang="ru-RU" sz="1400" dirty="0" smtClean="0">
                <a:latin typeface="Bookman Old Style" panose="02050604050505020204" pitchFamily="18" charset="0"/>
                <a:cs typeface="Arial" pitchFamily="34" charset="0"/>
              </a:rPr>
              <a:t>Позволяют сбрасывать попутный газ непосредственно на факельную установку.</a:t>
            </a:r>
          </a:p>
          <a:p>
            <a:r>
              <a:rPr lang="ru-RU" sz="1400" dirty="0" smtClean="0">
                <a:latin typeface="Bookman Old Style" panose="02050604050505020204" pitchFamily="18" charset="0"/>
                <a:cs typeface="Arial" pitchFamily="34" charset="0"/>
              </a:rPr>
              <a:t>Обеспечены метрологической и разрешительной документацией.</a:t>
            </a:r>
          </a:p>
          <a:p>
            <a:r>
              <a:rPr lang="ru-RU" sz="1400" dirty="0" smtClean="0">
                <a:latin typeface="Bookman Old Style" panose="02050604050505020204" pitchFamily="18" charset="0"/>
                <a:cs typeface="Arial" pitchFamily="34" charset="0"/>
              </a:rPr>
              <a:t>Различные варианты мобильной базы: сани, прицеп, полноприводное автомобильное шасси повышенной проходимости (КАМАЗ).</a:t>
            </a:r>
            <a:endParaRPr lang="ru-RU" sz="1400" dirty="0">
              <a:latin typeface="Bookman Old Style" panose="020506040505050202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002478" y="823558"/>
            <a:ext cx="26287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Roxar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MPFM 2600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Многофазный расходомер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251520" y="188641"/>
            <a:ext cx="865326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2700">
                  <a:gradFill>
                    <a:gsLst>
                      <a:gs pos="0">
                        <a:schemeClr val="tx2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chemeClr val="accent1">
                          <a:shade val="100000"/>
                          <a:satMod val="115000"/>
                        </a:schemeClr>
                      </a:gs>
                    </a:gsLst>
                    <a:lin ang="5400000" scaled="0"/>
                  </a:gra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Комплексные гидродинамические и газоконденсатные исследования </a:t>
            </a:r>
            <a:r>
              <a:rPr lang="ru-RU" sz="2000" b="1" dirty="0" smtClean="0">
                <a:ln w="12700">
                  <a:gradFill>
                    <a:gsLst>
                      <a:gs pos="0">
                        <a:schemeClr val="tx2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chemeClr val="accent1">
                          <a:shade val="100000"/>
                          <a:satMod val="115000"/>
                        </a:schemeClr>
                      </a:gs>
                    </a:gsLst>
                    <a:lin ang="5400000" scaled="0"/>
                  </a:gra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скважин</a:t>
            </a:r>
            <a:endParaRPr lang="ru-RU" sz="2000" b="1" dirty="0">
              <a:ln w="12700">
                <a:gradFill>
                  <a:gsLst>
                    <a:gs pos="0">
                      <a:schemeClr val="tx2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5400000" scaled="0"/>
                </a:gradFill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8114" y="4465942"/>
            <a:ext cx="1516837" cy="17249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3213" y="4491725"/>
            <a:ext cx="1408327" cy="17249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4974" y="3834282"/>
            <a:ext cx="2895851" cy="59746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192" y="1511930"/>
            <a:ext cx="1662096" cy="18115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55422" y="4491725"/>
            <a:ext cx="1619967" cy="1612198"/>
          </a:xfrm>
          <a:prstGeom prst="rect">
            <a:avLst/>
          </a:prstGeom>
        </p:spPr>
      </p:pic>
      <p:grpSp>
        <p:nvGrpSpPr>
          <p:cNvPr id="26" name="Group 36"/>
          <p:cNvGrpSpPr>
            <a:grpSpLocks/>
          </p:cNvGrpSpPr>
          <p:nvPr/>
        </p:nvGrpSpPr>
        <p:grpSpPr bwMode="auto">
          <a:xfrm>
            <a:off x="155261" y="5755109"/>
            <a:ext cx="1835150" cy="792163"/>
            <a:chOff x="2562" y="845"/>
            <a:chExt cx="1633" cy="816"/>
          </a:xfrm>
        </p:grpSpPr>
        <p:sp>
          <p:nvSpPr>
            <p:cNvPr id="27" name="PubTriangle"/>
            <p:cNvSpPr>
              <a:spLocks noEditPoints="1" noChangeArrowheads="1"/>
            </p:cNvSpPr>
            <p:nvPr/>
          </p:nvSpPr>
          <p:spPr bwMode="auto">
            <a:xfrm>
              <a:off x="2562" y="891"/>
              <a:ext cx="1588" cy="738"/>
            </a:xfrm>
            <a:custGeom>
              <a:avLst/>
              <a:gdLst>
                <a:gd name="T0" fmla="*/ 576 w 21600"/>
                <a:gd name="T1" fmla="*/ 0 h 21600"/>
                <a:gd name="T2" fmla="*/ 288 w 21600"/>
                <a:gd name="T3" fmla="*/ 227 h 21600"/>
                <a:gd name="T4" fmla="*/ 0 w 21600"/>
                <a:gd name="T5" fmla="*/ 454 h 21600"/>
                <a:gd name="T6" fmla="*/ 576 w 21600"/>
                <a:gd name="T7" fmla="*/ 340 h 21600"/>
                <a:gd name="T8" fmla="*/ 1152 w 21600"/>
                <a:gd name="T9" fmla="*/ 227 h 21600"/>
                <a:gd name="T10" fmla="*/ 864 w 21600"/>
                <a:gd name="T11" fmla="*/ 114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8100 w 21600"/>
                <a:gd name="T19" fmla="*/ 5424 h 21600"/>
                <a:gd name="T20" fmla="*/ 16200 w 21600"/>
                <a:gd name="T21" fmla="*/ 13512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lnTo>
                    <a:pt x="0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8" name="PubTriangle"/>
            <p:cNvSpPr>
              <a:spLocks noEditPoints="1" noChangeArrowheads="1"/>
            </p:cNvSpPr>
            <p:nvPr/>
          </p:nvSpPr>
          <p:spPr bwMode="auto">
            <a:xfrm>
              <a:off x="3107" y="845"/>
              <a:ext cx="862" cy="409"/>
            </a:xfrm>
            <a:custGeom>
              <a:avLst/>
              <a:gdLst>
                <a:gd name="G0" fmla="+- 0 0 0"/>
                <a:gd name="G1" fmla="*/ 10800 1 2"/>
                <a:gd name="G2" fmla="*/ G1 10800 21600"/>
                <a:gd name="G3" fmla="+- 10800 0 G2"/>
                <a:gd name="G4" fmla="+- 10800 0 0"/>
                <a:gd name="G5" fmla="+- G1 10800 0"/>
                <a:gd name="G6" fmla="*/ 10800 1 2"/>
                <a:gd name="G7" fmla="+- 10800 0 0"/>
                <a:gd name="G8" fmla="+- G2 G6 G1"/>
                <a:gd name="G9" fmla="+- G8 10800 0"/>
                <a:gd name="G10" fmla="+- G6 10800 0"/>
                <a:gd name="T0" fmla="*/ 10800 w 21600"/>
                <a:gd name="T1" fmla="*/ 0 h 21600"/>
                <a:gd name="T2" fmla="*/ 5400 w 21600"/>
                <a:gd name="T3" fmla="*/ 10800 h 21600"/>
                <a:gd name="T4" fmla="*/ 0 w 21600"/>
                <a:gd name="T5" fmla="*/ 21600 h 21600"/>
                <a:gd name="T6" fmla="*/ 10800 w 21600"/>
                <a:gd name="T7" fmla="*/ 16200 h 21600"/>
                <a:gd name="T8" fmla="*/ 21600 w 21600"/>
                <a:gd name="T9" fmla="*/ 10800 h 21600"/>
                <a:gd name="T10" fmla="*/ 16200 w 21600"/>
                <a:gd name="T11" fmla="*/ 5400 h 21600"/>
                <a:gd name="T12" fmla="*/ G3 w 21600"/>
                <a:gd name="T13" fmla="*/ G6 h 21600"/>
                <a:gd name="T14" fmla="*/ G5 w 21600"/>
                <a:gd name="T15" fmla="*/ G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0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9" name="WordArt 7"/>
            <p:cNvSpPr>
              <a:spLocks noChangeArrowheads="1" noChangeShapeType="1" noTextEdit="1"/>
            </p:cNvSpPr>
            <p:nvPr/>
          </p:nvSpPr>
          <p:spPr bwMode="auto">
            <a:xfrm>
              <a:off x="3424" y="1480"/>
              <a:ext cx="771" cy="181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3"/>
                </a:avLst>
              </a:prstTxWarp>
            </a:bodyPr>
            <a:lstStyle/>
            <a:p>
              <a:pPr algn="ctr"/>
              <a:r>
                <a:rPr lang="ru-RU" sz="20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Monotype Corsiva"/>
                </a:rPr>
                <a:t>"ГСК"</a:t>
              </a:r>
            </a:p>
          </p:txBody>
        </p:sp>
        <p:sp>
          <p:nvSpPr>
            <p:cNvPr id="30" name="WordArt 6"/>
            <p:cNvSpPr>
              <a:spLocks noChangeArrowheads="1" noChangeShapeType="1" noTextEdit="1"/>
            </p:cNvSpPr>
            <p:nvPr/>
          </p:nvSpPr>
          <p:spPr bwMode="auto">
            <a:xfrm>
              <a:off x="3288" y="981"/>
              <a:ext cx="251" cy="11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8148"/>
                </a:avLst>
              </a:prstTxWarp>
            </a:bodyPr>
            <a:lstStyle/>
            <a:p>
              <a:pPr algn="ctr"/>
              <a:r>
                <a:rPr lang="ru-RU" sz="1600" kern="10" normalizeH="1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ООО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68919" y="1515077"/>
            <a:ext cx="1957477" cy="180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8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D:\РАБОТА\Деятельность\для буклета\Разведка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63" name="Group 19"/>
          <p:cNvGrpSpPr>
            <a:grpSpLocks/>
          </p:cNvGrpSpPr>
          <p:nvPr/>
        </p:nvGrpSpPr>
        <p:grpSpPr bwMode="auto">
          <a:xfrm>
            <a:off x="153863" y="5876925"/>
            <a:ext cx="1835150" cy="792163"/>
            <a:chOff x="2562" y="845"/>
            <a:chExt cx="1633" cy="816"/>
          </a:xfrm>
        </p:grpSpPr>
        <p:sp>
          <p:nvSpPr>
            <p:cNvPr id="31752" name="PubTriangle"/>
            <p:cNvSpPr>
              <a:spLocks noEditPoints="1" noChangeArrowheads="1"/>
            </p:cNvSpPr>
            <p:nvPr/>
          </p:nvSpPr>
          <p:spPr bwMode="auto">
            <a:xfrm>
              <a:off x="2562" y="891"/>
              <a:ext cx="1588" cy="738"/>
            </a:xfrm>
            <a:custGeom>
              <a:avLst/>
              <a:gdLst>
                <a:gd name="T0" fmla="*/ 576 w 21600"/>
                <a:gd name="T1" fmla="*/ 0 h 21600"/>
                <a:gd name="T2" fmla="*/ 288 w 21600"/>
                <a:gd name="T3" fmla="*/ 227 h 21600"/>
                <a:gd name="T4" fmla="*/ 0 w 21600"/>
                <a:gd name="T5" fmla="*/ 454 h 21600"/>
                <a:gd name="T6" fmla="*/ 576 w 21600"/>
                <a:gd name="T7" fmla="*/ 340 h 21600"/>
                <a:gd name="T8" fmla="*/ 1152 w 21600"/>
                <a:gd name="T9" fmla="*/ 227 h 21600"/>
                <a:gd name="T10" fmla="*/ 864 w 21600"/>
                <a:gd name="T11" fmla="*/ 114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8100 w 21600"/>
                <a:gd name="T19" fmla="*/ 5424 h 21600"/>
                <a:gd name="T20" fmla="*/ 16200 w 21600"/>
                <a:gd name="T21" fmla="*/ 13512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lnTo>
                    <a:pt x="0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" name="PubTriangle"/>
            <p:cNvSpPr>
              <a:spLocks noEditPoints="1" noChangeArrowheads="1"/>
            </p:cNvSpPr>
            <p:nvPr/>
          </p:nvSpPr>
          <p:spPr bwMode="auto">
            <a:xfrm>
              <a:off x="3107" y="845"/>
              <a:ext cx="862" cy="409"/>
            </a:xfrm>
            <a:custGeom>
              <a:avLst/>
              <a:gdLst>
                <a:gd name="G0" fmla="+- 0 0 0"/>
                <a:gd name="G1" fmla="*/ 10800 1 2"/>
                <a:gd name="G2" fmla="*/ G1 10800 21600"/>
                <a:gd name="G3" fmla="+- 10800 0 G2"/>
                <a:gd name="G4" fmla="+- 10800 0 0"/>
                <a:gd name="G5" fmla="+- G1 10800 0"/>
                <a:gd name="G6" fmla="*/ 10800 1 2"/>
                <a:gd name="G7" fmla="+- 10800 0 0"/>
                <a:gd name="G8" fmla="+- G2 G6 G1"/>
                <a:gd name="G9" fmla="+- G8 10800 0"/>
                <a:gd name="G10" fmla="+- G6 10800 0"/>
                <a:gd name="T0" fmla="*/ 10800 w 21600"/>
                <a:gd name="T1" fmla="*/ 0 h 21600"/>
                <a:gd name="T2" fmla="*/ 5400 w 21600"/>
                <a:gd name="T3" fmla="*/ 10800 h 21600"/>
                <a:gd name="T4" fmla="*/ 0 w 21600"/>
                <a:gd name="T5" fmla="*/ 21600 h 21600"/>
                <a:gd name="T6" fmla="*/ 10800 w 21600"/>
                <a:gd name="T7" fmla="*/ 16200 h 21600"/>
                <a:gd name="T8" fmla="*/ 21600 w 21600"/>
                <a:gd name="T9" fmla="*/ 10800 h 21600"/>
                <a:gd name="T10" fmla="*/ 16200 w 21600"/>
                <a:gd name="T11" fmla="*/ 5400 h 21600"/>
                <a:gd name="T12" fmla="*/ G3 w 21600"/>
                <a:gd name="T13" fmla="*/ G6 h 21600"/>
                <a:gd name="T14" fmla="*/ G5 w 21600"/>
                <a:gd name="T15" fmla="*/ G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0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6166" name="WordArt 7"/>
            <p:cNvSpPr>
              <a:spLocks noChangeArrowheads="1" noChangeShapeType="1" noTextEdit="1"/>
            </p:cNvSpPr>
            <p:nvPr/>
          </p:nvSpPr>
          <p:spPr bwMode="auto">
            <a:xfrm>
              <a:off x="3424" y="1480"/>
              <a:ext cx="771" cy="181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3"/>
                </a:avLst>
              </a:prstTxWarp>
            </a:bodyPr>
            <a:lstStyle/>
            <a:p>
              <a:pPr algn="ctr"/>
              <a:r>
                <a:rPr lang="ru-RU" sz="20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Monotype Corsiva"/>
                </a:rPr>
                <a:t>"ГСК"</a:t>
              </a:r>
            </a:p>
          </p:txBody>
        </p:sp>
        <p:sp>
          <p:nvSpPr>
            <p:cNvPr id="6167" name="WordArt 6"/>
            <p:cNvSpPr>
              <a:spLocks noChangeArrowheads="1" noChangeShapeType="1" noTextEdit="1"/>
            </p:cNvSpPr>
            <p:nvPr/>
          </p:nvSpPr>
          <p:spPr bwMode="auto">
            <a:xfrm>
              <a:off x="3288" y="981"/>
              <a:ext cx="251" cy="11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8148"/>
                </a:avLst>
              </a:prstTxWarp>
            </a:bodyPr>
            <a:lstStyle/>
            <a:p>
              <a:pPr algn="ctr"/>
              <a:r>
                <a:rPr lang="ru-RU" sz="1600" kern="10" normalizeH="1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ООО</a:t>
              </a:r>
            </a:p>
          </p:txBody>
        </p:sp>
      </p:grpSp>
      <p:sp>
        <p:nvSpPr>
          <p:cNvPr id="2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31187" y="6381750"/>
            <a:ext cx="261293" cy="2873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AA30745-A855-46EC-9615-F3AD283992C2}" type="slidenum">
              <a:rPr lang="ru-RU" sz="1200" smtClean="0">
                <a:latin typeface="Bookman Old Style" panose="02050604050505020204" pitchFamily="18" charset="0"/>
              </a:rPr>
              <a:pPr eaLnBrk="1" hangingPunct="1">
                <a:defRPr/>
              </a:pPr>
              <a:t>7</a:t>
            </a:fld>
            <a:endParaRPr lang="ru-RU" sz="1200" dirty="0" smtClean="0"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1052736"/>
            <a:ext cx="83529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400" b="1" i="1" dirty="0" smtClean="0">
                <a:latin typeface="Bookman Old Style" panose="02050604050505020204" pitchFamily="18" charset="0"/>
                <a:cs typeface="Arial" pitchFamily="34" charset="0"/>
              </a:rPr>
              <a:t>Мобильные лаборатории по исследованию скважин</a:t>
            </a:r>
          </a:p>
          <a:p>
            <a:pPr algn="just"/>
            <a:r>
              <a:rPr lang="ru-RU" sz="1400" dirty="0" smtClean="0">
                <a:latin typeface="Bookman Old Style" panose="02050604050505020204" pitchFamily="18" charset="0"/>
                <a:cs typeface="Arial" pitchFamily="34" charset="0"/>
              </a:rPr>
              <a:t>Передвижные лаборатории на базе полноприводных автомобилей оснащены комплексом оборудования безопасного и эффективного для проведения спуско-подъемных операций глубинных приборов (автономных манометров-термометров, пробоотборников) на проволоке с регистрацией параметров работы лебедки.</a:t>
            </a: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323528" y="188641"/>
            <a:ext cx="851567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2700">
                  <a:gradFill>
                    <a:gsLst>
                      <a:gs pos="0">
                        <a:schemeClr val="tx2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chemeClr val="accent1">
                          <a:shade val="100000"/>
                          <a:satMod val="115000"/>
                        </a:schemeClr>
                      </a:gs>
                    </a:gsLst>
                    <a:lin ang="5400000" scaled="0"/>
                  </a:gra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Комплексные гидродинамические и газоконденсатные исследования </a:t>
            </a:r>
            <a:r>
              <a:rPr lang="ru-RU" sz="2000" b="1" dirty="0" smtClean="0">
                <a:ln w="12700">
                  <a:gradFill>
                    <a:gsLst>
                      <a:gs pos="0">
                        <a:schemeClr val="tx2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chemeClr val="accent1">
                          <a:shade val="100000"/>
                          <a:satMod val="115000"/>
                        </a:schemeClr>
                      </a:gs>
                    </a:gsLst>
                    <a:lin ang="5400000" scaled="0"/>
                  </a:gra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скважин</a:t>
            </a:r>
            <a:endParaRPr lang="ru-RU" sz="2000" b="1" dirty="0">
              <a:ln w="12700">
                <a:gradFill>
                  <a:gsLst>
                    <a:gs pos="0">
                      <a:schemeClr val="tx2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5400000" scaled="0"/>
                </a:gradFill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577641" y="2444114"/>
            <a:ext cx="55446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Bookman Old Style" panose="02050604050505020204" pitchFamily="18" charset="0"/>
              </a:rPr>
              <a:t>Лаборатория ГДИС</a:t>
            </a:r>
            <a:endParaRPr lang="ru-RU" sz="1400" b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77989" y="5443588"/>
            <a:ext cx="722014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 smtClean="0">
                <a:latin typeface="Bookman Old Style" panose="02050604050505020204" pitchFamily="18" charset="0"/>
                <a:cs typeface="Arial" pitchFamily="34" charset="0"/>
              </a:rPr>
              <a:t>Лаборатория ГДИС на базе а/м ГАЗ-2752 «Соболь» 4х4 с автономным генератором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896" y="2857868"/>
            <a:ext cx="2737854" cy="24966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163" y="2857868"/>
            <a:ext cx="3286557" cy="24966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5571" y="2100469"/>
            <a:ext cx="2545392" cy="17393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7926" y="3884824"/>
            <a:ext cx="2523037" cy="1554170"/>
          </a:xfrm>
          <a:prstGeom prst="rect">
            <a:avLst/>
          </a:prstGeom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D:\РАБОТА\Деятельность\для буклета\Разведка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1" y="12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63" name="Group 19"/>
          <p:cNvGrpSpPr>
            <a:grpSpLocks/>
          </p:cNvGrpSpPr>
          <p:nvPr/>
        </p:nvGrpSpPr>
        <p:grpSpPr bwMode="auto">
          <a:xfrm>
            <a:off x="187581" y="5957302"/>
            <a:ext cx="1835150" cy="792163"/>
            <a:chOff x="2562" y="845"/>
            <a:chExt cx="1633" cy="816"/>
          </a:xfrm>
        </p:grpSpPr>
        <p:sp>
          <p:nvSpPr>
            <p:cNvPr id="31752" name="PubTriangle"/>
            <p:cNvSpPr>
              <a:spLocks noEditPoints="1" noChangeArrowheads="1"/>
            </p:cNvSpPr>
            <p:nvPr/>
          </p:nvSpPr>
          <p:spPr bwMode="auto">
            <a:xfrm>
              <a:off x="2562" y="891"/>
              <a:ext cx="1588" cy="738"/>
            </a:xfrm>
            <a:custGeom>
              <a:avLst/>
              <a:gdLst>
                <a:gd name="T0" fmla="*/ 576 w 21600"/>
                <a:gd name="T1" fmla="*/ 0 h 21600"/>
                <a:gd name="T2" fmla="*/ 288 w 21600"/>
                <a:gd name="T3" fmla="*/ 227 h 21600"/>
                <a:gd name="T4" fmla="*/ 0 w 21600"/>
                <a:gd name="T5" fmla="*/ 454 h 21600"/>
                <a:gd name="T6" fmla="*/ 576 w 21600"/>
                <a:gd name="T7" fmla="*/ 340 h 21600"/>
                <a:gd name="T8" fmla="*/ 1152 w 21600"/>
                <a:gd name="T9" fmla="*/ 227 h 21600"/>
                <a:gd name="T10" fmla="*/ 864 w 21600"/>
                <a:gd name="T11" fmla="*/ 114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8100 w 21600"/>
                <a:gd name="T19" fmla="*/ 5424 h 21600"/>
                <a:gd name="T20" fmla="*/ 16200 w 21600"/>
                <a:gd name="T21" fmla="*/ 13512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lnTo>
                    <a:pt x="0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" name="PubTriangle"/>
            <p:cNvSpPr>
              <a:spLocks noEditPoints="1" noChangeArrowheads="1"/>
            </p:cNvSpPr>
            <p:nvPr/>
          </p:nvSpPr>
          <p:spPr bwMode="auto">
            <a:xfrm>
              <a:off x="3107" y="845"/>
              <a:ext cx="862" cy="409"/>
            </a:xfrm>
            <a:custGeom>
              <a:avLst/>
              <a:gdLst>
                <a:gd name="G0" fmla="+- 0 0 0"/>
                <a:gd name="G1" fmla="*/ 10800 1 2"/>
                <a:gd name="G2" fmla="*/ G1 10800 21600"/>
                <a:gd name="G3" fmla="+- 10800 0 G2"/>
                <a:gd name="G4" fmla="+- 10800 0 0"/>
                <a:gd name="G5" fmla="+- G1 10800 0"/>
                <a:gd name="G6" fmla="*/ 10800 1 2"/>
                <a:gd name="G7" fmla="+- 10800 0 0"/>
                <a:gd name="G8" fmla="+- G2 G6 G1"/>
                <a:gd name="G9" fmla="+- G8 10800 0"/>
                <a:gd name="G10" fmla="+- G6 10800 0"/>
                <a:gd name="T0" fmla="*/ 10800 w 21600"/>
                <a:gd name="T1" fmla="*/ 0 h 21600"/>
                <a:gd name="T2" fmla="*/ 5400 w 21600"/>
                <a:gd name="T3" fmla="*/ 10800 h 21600"/>
                <a:gd name="T4" fmla="*/ 0 w 21600"/>
                <a:gd name="T5" fmla="*/ 21600 h 21600"/>
                <a:gd name="T6" fmla="*/ 10800 w 21600"/>
                <a:gd name="T7" fmla="*/ 16200 h 21600"/>
                <a:gd name="T8" fmla="*/ 21600 w 21600"/>
                <a:gd name="T9" fmla="*/ 10800 h 21600"/>
                <a:gd name="T10" fmla="*/ 16200 w 21600"/>
                <a:gd name="T11" fmla="*/ 5400 h 21600"/>
                <a:gd name="T12" fmla="*/ G3 w 21600"/>
                <a:gd name="T13" fmla="*/ G6 h 21600"/>
                <a:gd name="T14" fmla="*/ G5 w 21600"/>
                <a:gd name="T15" fmla="*/ G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0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6166" name="WordArt 7"/>
            <p:cNvSpPr>
              <a:spLocks noChangeArrowheads="1" noChangeShapeType="1" noTextEdit="1"/>
            </p:cNvSpPr>
            <p:nvPr/>
          </p:nvSpPr>
          <p:spPr bwMode="auto">
            <a:xfrm>
              <a:off x="3424" y="1480"/>
              <a:ext cx="771" cy="181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3"/>
                </a:avLst>
              </a:prstTxWarp>
            </a:bodyPr>
            <a:lstStyle/>
            <a:p>
              <a:pPr algn="ctr"/>
              <a:r>
                <a:rPr lang="ru-RU" sz="20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Monotype Corsiva"/>
                </a:rPr>
                <a:t>"ГСК"</a:t>
              </a:r>
            </a:p>
          </p:txBody>
        </p:sp>
        <p:sp>
          <p:nvSpPr>
            <p:cNvPr id="6167" name="WordArt 6"/>
            <p:cNvSpPr>
              <a:spLocks noChangeArrowheads="1" noChangeShapeType="1" noTextEdit="1"/>
            </p:cNvSpPr>
            <p:nvPr/>
          </p:nvSpPr>
          <p:spPr bwMode="auto">
            <a:xfrm>
              <a:off x="3288" y="981"/>
              <a:ext cx="251" cy="11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8148"/>
                </a:avLst>
              </a:prstTxWarp>
            </a:bodyPr>
            <a:lstStyle/>
            <a:p>
              <a:pPr algn="ctr"/>
              <a:r>
                <a:rPr lang="ru-RU" sz="1600" kern="10" normalizeH="1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ООО</a:t>
              </a:r>
            </a:p>
          </p:txBody>
        </p:sp>
      </p:grpSp>
      <p:sp>
        <p:nvSpPr>
          <p:cNvPr id="2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31187" y="6381750"/>
            <a:ext cx="261293" cy="2873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AA30745-A855-46EC-9615-F3AD283992C2}" type="slidenum">
              <a:rPr lang="ru-RU" sz="1200" smtClean="0">
                <a:latin typeface="Bookman Old Style" panose="02050604050505020204" pitchFamily="18" charset="0"/>
              </a:rPr>
              <a:pPr eaLnBrk="1" hangingPunct="1">
                <a:defRPr/>
              </a:pPr>
              <a:t>8</a:t>
            </a:fld>
            <a:endParaRPr lang="ru-RU" sz="1200" dirty="0" smtClean="0"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1052736"/>
            <a:ext cx="83529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endParaRPr lang="ru-RU" sz="1400" dirty="0" smtClean="0">
              <a:latin typeface="Bookman Old Style" panose="02050604050505020204" pitchFamily="18" charset="0"/>
              <a:cs typeface="Arial" pitchFamily="34" charset="0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1098389" y="201223"/>
            <a:ext cx="68501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2700">
                  <a:gradFill>
                    <a:gsLst>
                      <a:gs pos="0">
                        <a:schemeClr val="tx2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chemeClr val="accent1">
                          <a:shade val="100000"/>
                          <a:satMod val="115000"/>
                        </a:schemeClr>
                      </a:gs>
                    </a:gsLst>
                    <a:lin ang="5400000" scaled="0"/>
                  </a:gra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Многофазный расходомер </a:t>
            </a:r>
            <a:r>
              <a:rPr lang="en-US" sz="2000" b="1" dirty="0" err="1" smtClean="0">
                <a:ln w="12700">
                  <a:gradFill>
                    <a:gsLst>
                      <a:gs pos="0">
                        <a:schemeClr val="tx2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chemeClr val="accent1">
                          <a:shade val="100000"/>
                          <a:satMod val="115000"/>
                        </a:schemeClr>
                      </a:gs>
                    </a:gsLst>
                    <a:lin ang="5400000" scaled="0"/>
                  </a:gra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Roxar</a:t>
            </a:r>
            <a:r>
              <a:rPr lang="ru-RU" sz="2000" b="1" dirty="0" smtClean="0">
                <a:ln w="12700">
                  <a:gradFill>
                    <a:gsLst>
                      <a:gs pos="0">
                        <a:schemeClr val="tx2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chemeClr val="accent1">
                          <a:shade val="100000"/>
                          <a:satMod val="115000"/>
                        </a:schemeClr>
                      </a:gs>
                    </a:gsLst>
                    <a:lin ang="5400000" scaled="0"/>
                  </a:gra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000" b="1" dirty="0" smtClean="0">
                <a:ln w="12700">
                  <a:gradFill>
                    <a:gsLst>
                      <a:gs pos="0">
                        <a:schemeClr val="tx2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chemeClr val="accent1">
                          <a:shade val="100000"/>
                          <a:satMod val="115000"/>
                        </a:schemeClr>
                      </a:gs>
                    </a:gsLst>
                    <a:lin ang="5400000" scaled="0"/>
                  </a:gra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MPFM 2600</a:t>
            </a:r>
            <a:endParaRPr lang="ru-RU" sz="2000" b="1" dirty="0">
              <a:ln w="12700">
                <a:gradFill>
                  <a:gsLst>
                    <a:gs pos="0">
                      <a:schemeClr val="tx2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5400000" scaled="0"/>
                </a:gradFill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77989" y="5443588"/>
            <a:ext cx="722014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300" dirty="0" smtClean="0">
              <a:latin typeface="Bookman Old Style" panose="02050604050505020204" pitchFamily="18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5" y="721478"/>
            <a:ext cx="657416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err="1">
                <a:latin typeface="Bookman Old Style" panose="02050604050505020204" pitchFamily="18" charset="0"/>
                <a:cs typeface="Arial" pitchFamily="34" charset="0"/>
              </a:rPr>
              <a:t>Roxar</a:t>
            </a:r>
            <a:r>
              <a:rPr lang="ru-RU" sz="1400" dirty="0">
                <a:latin typeface="Bookman Old Style" panose="02050604050505020204" pitchFamily="18" charset="0"/>
                <a:cs typeface="Arial" pitchFamily="34" charset="0"/>
              </a:rPr>
              <a:t> MPFM 2600 – многофазный расходомер третьего поколения.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Bookman Old Style" panose="02050604050505020204" pitchFamily="18" charset="0"/>
                <a:cs typeface="Arial" pitchFamily="34" charset="0"/>
              </a:rPr>
              <a:t>Можно использовать </a:t>
            </a:r>
            <a:r>
              <a:rPr lang="en-US" sz="1400" dirty="0">
                <a:latin typeface="Bookman Old Style" panose="02050604050505020204" pitchFamily="18" charset="0"/>
                <a:cs typeface="Arial" pitchFamily="34" charset="0"/>
              </a:rPr>
              <a:t>MPFM 2600 </a:t>
            </a:r>
            <a:r>
              <a:rPr lang="ru-RU" sz="1400" dirty="0">
                <a:latin typeface="Bookman Old Style" panose="02050604050505020204" pitchFamily="18" charset="0"/>
                <a:cs typeface="Arial" pitchFamily="34" charset="0"/>
              </a:rPr>
              <a:t>в качестве постоянных измерителей фазовых дебитов на отдельных скважинах и устанавливать их в ранее недоступных местах.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Bookman Old Style" panose="02050604050505020204" pitchFamily="18" charset="0"/>
                <a:cs typeface="Arial" pitchFamily="34" charset="0"/>
              </a:rPr>
              <a:t>Расходомер позволяет производить замеры в широком диапазоне рабочих условий: по </a:t>
            </a:r>
            <a:r>
              <a:rPr lang="ru-RU" sz="1400" dirty="0" err="1">
                <a:latin typeface="Bookman Old Style" panose="02050604050505020204" pitchFamily="18" charset="0"/>
                <a:cs typeface="Arial" pitchFamily="34" charset="0"/>
              </a:rPr>
              <a:t>обводненности</a:t>
            </a:r>
            <a:r>
              <a:rPr lang="ru-RU" sz="1400" dirty="0">
                <a:latin typeface="Bookman Old Style" panose="02050604050505020204" pitchFamily="18" charset="0"/>
                <a:cs typeface="Arial" pitchFamily="34" charset="0"/>
              </a:rPr>
              <a:t> – от 0 до 100%, прибор позволяет делать замеры на месторождениях  с высоким содержанием сероводорода.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Bookman Old Style" panose="02050604050505020204" pitchFamily="18" charset="0"/>
                <a:cs typeface="Arial" pitchFamily="34" charset="0"/>
              </a:rPr>
              <a:t>Расходомер оборудован безопасным гамма-плотномером  с радиоактивным источником </a:t>
            </a:r>
            <a:r>
              <a:rPr lang="en-US" sz="1400" dirty="0">
                <a:latin typeface="Bookman Old Style" panose="02050604050505020204" pitchFamily="18" charset="0"/>
                <a:cs typeface="Arial" pitchFamily="34" charset="0"/>
              </a:rPr>
              <a:t>Cs137</a:t>
            </a:r>
            <a:r>
              <a:rPr lang="ru-RU" sz="1400" dirty="0">
                <a:latin typeface="Bookman Old Style" panose="02050604050505020204" pitchFamily="18" charset="0"/>
                <a:cs typeface="Arial" pitchFamily="34" charset="0"/>
              </a:rPr>
              <a:t>, для точного измерения плотности потока.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Bookman Old Style" panose="02050604050505020204" pitchFamily="18" charset="0"/>
                <a:cs typeface="Arial" pitchFamily="34" charset="0"/>
              </a:rPr>
              <a:t>Для исследования скважин с высокими и низкими </a:t>
            </a:r>
            <a:r>
              <a:rPr lang="ru-RU" sz="1400" dirty="0" smtClean="0">
                <a:latin typeface="Bookman Old Style" panose="02050604050505020204" pitchFamily="18" charset="0"/>
                <a:cs typeface="Arial" pitchFamily="34" charset="0"/>
              </a:rPr>
              <a:t>дебитами, </a:t>
            </a:r>
            <a:r>
              <a:rPr lang="ru-RU" sz="1400" dirty="0">
                <a:latin typeface="Bookman Old Style" panose="02050604050505020204" pitchFamily="18" charset="0"/>
                <a:cs typeface="Arial" pitchFamily="34" charset="0"/>
              </a:rPr>
              <a:t>имеются различные установки с возможностью замены трубок </a:t>
            </a:r>
            <a:r>
              <a:rPr lang="ru-RU" sz="1400" dirty="0" err="1">
                <a:latin typeface="Bookman Old Style" panose="02050604050505020204" pitchFamily="18" charset="0"/>
                <a:cs typeface="Arial" pitchFamily="34" charset="0"/>
              </a:rPr>
              <a:t>Вентури</a:t>
            </a:r>
            <a:r>
              <a:rPr lang="ru-RU" sz="1400" dirty="0">
                <a:latin typeface="Bookman Old Style" panose="02050604050505020204" pitchFamily="18" charset="0"/>
                <a:cs typeface="Arial" pitchFamily="34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272" y="801355"/>
            <a:ext cx="1978606" cy="28425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5539" y="3929707"/>
            <a:ext cx="2455168" cy="19482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0198" y="3909406"/>
            <a:ext cx="2743200" cy="19685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128" y="3903126"/>
            <a:ext cx="2629758" cy="198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27729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800"/>
            <a:ext cx="9144000" cy="6899799"/>
          </a:xfrm>
          <a:prstGeom prst="rect">
            <a:avLst/>
          </a:prstGeom>
        </p:spPr>
      </p:pic>
      <p:grpSp>
        <p:nvGrpSpPr>
          <p:cNvPr id="7176" name="Group 9"/>
          <p:cNvGrpSpPr>
            <a:grpSpLocks/>
          </p:cNvGrpSpPr>
          <p:nvPr/>
        </p:nvGrpSpPr>
        <p:grpSpPr bwMode="auto">
          <a:xfrm>
            <a:off x="153863" y="5876925"/>
            <a:ext cx="1835150" cy="792163"/>
            <a:chOff x="2562" y="845"/>
            <a:chExt cx="1633" cy="816"/>
          </a:xfrm>
        </p:grpSpPr>
        <p:sp>
          <p:nvSpPr>
            <p:cNvPr id="31752" name="PubTriangle"/>
            <p:cNvSpPr>
              <a:spLocks noEditPoints="1" noChangeArrowheads="1"/>
            </p:cNvSpPr>
            <p:nvPr/>
          </p:nvSpPr>
          <p:spPr bwMode="auto">
            <a:xfrm>
              <a:off x="2562" y="891"/>
              <a:ext cx="1588" cy="738"/>
            </a:xfrm>
            <a:custGeom>
              <a:avLst/>
              <a:gdLst>
                <a:gd name="T0" fmla="*/ 576 w 21600"/>
                <a:gd name="T1" fmla="*/ 0 h 21600"/>
                <a:gd name="T2" fmla="*/ 288 w 21600"/>
                <a:gd name="T3" fmla="*/ 227 h 21600"/>
                <a:gd name="T4" fmla="*/ 0 w 21600"/>
                <a:gd name="T5" fmla="*/ 454 h 21600"/>
                <a:gd name="T6" fmla="*/ 576 w 21600"/>
                <a:gd name="T7" fmla="*/ 340 h 21600"/>
                <a:gd name="T8" fmla="*/ 1152 w 21600"/>
                <a:gd name="T9" fmla="*/ 227 h 21600"/>
                <a:gd name="T10" fmla="*/ 864 w 21600"/>
                <a:gd name="T11" fmla="*/ 114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8100 w 21600"/>
                <a:gd name="T19" fmla="*/ 5424 h 21600"/>
                <a:gd name="T20" fmla="*/ 16200 w 21600"/>
                <a:gd name="T21" fmla="*/ 13512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lnTo>
                    <a:pt x="0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" name="PubTriangle"/>
            <p:cNvSpPr>
              <a:spLocks noEditPoints="1" noChangeArrowheads="1"/>
            </p:cNvSpPr>
            <p:nvPr/>
          </p:nvSpPr>
          <p:spPr bwMode="auto">
            <a:xfrm>
              <a:off x="3107" y="845"/>
              <a:ext cx="862" cy="409"/>
            </a:xfrm>
            <a:custGeom>
              <a:avLst/>
              <a:gdLst>
                <a:gd name="G0" fmla="+- 0 0 0"/>
                <a:gd name="G1" fmla="*/ 10800 1 2"/>
                <a:gd name="G2" fmla="*/ G1 10800 21600"/>
                <a:gd name="G3" fmla="+- 10800 0 G2"/>
                <a:gd name="G4" fmla="+- 10800 0 0"/>
                <a:gd name="G5" fmla="+- G1 10800 0"/>
                <a:gd name="G6" fmla="*/ 10800 1 2"/>
                <a:gd name="G7" fmla="+- 10800 0 0"/>
                <a:gd name="G8" fmla="+- G2 G6 G1"/>
                <a:gd name="G9" fmla="+- G8 10800 0"/>
                <a:gd name="G10" fmla="+- G6 10800 0"/>
                <a:gd name="T0" fmla="*/ 10800 w 21600"/>
                <a:gd name="T1" fmla="*/ 0 h 21600"/>
                <a:gd name="T2" fmla="*/ 5400 w 21600"/>
                <a:gd name="T3" fmla="*/ 10800 h 21600"/>
                <a:gd name="T4" fmla="*/ 0 w 21600"/>
                <a:gd name="T5" fmla="*/ 21600 h 21600"/>
                <a:gd name="T6" fmla="*/ 10800 w 21600"/>
                <a:gd name="T7" fmla="*/ 16200 h 21600"/>
                <a:gd name="T8" fmla="*/ 21600 w 21600"/>
                <a:gd name="T9" fmla="*/ 10800 h 21600"/>
                <a:gd name="T10" fmla="*/ 16200 w 21600"/>
                <a:gd name="T11" fmla="*/ 5400 h 21600"/>
                <a:gd name="T12" fmla="*/ G3 w 21600"/>
                <a:gd name="T13" fmla="*/ G6 h 21600"/>
                <a:gd name="T14" fmla="*/ G5 w 21600"/>
                <a:gd name="T15" fmla="*/ G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0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7179" name="WordArt 7"/>
            <p:cNvSpPr>
              <a:spLocks noChangeArrowheads="1" noChangeShapeType="1" noTextEdit="1"/>
            </p:cNvSpPr>
            <p:nvPr/>
          </p:nvSpPr>
          <p:spPr bwMode="auto">
            <a:xfrm>
              <a:off x="3424" y="1480"/>
              <a:ext cx="771" cy="181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3"/>
                </a:avLst>
              </a:prstTxWarp>
            </a:bodyPr>
            <a:lstStyle/>
            <a:p>
              <a:pPr algn="ctr"/>
              <a:r>
                <a:rPr lang="ru-RU" sz="20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Monotype Corsiva"/>
                </a:rPr>
                <a:t>"ГСК"</a:t>
              </a:r>
            </a:p>
          </p:txBody>
        </p:sp>
        <p:sp>
          <p:nvSpPr>
            <p:cNvPr id="7180" name="WordArt 6"/>
            <p:cNvSpPr>
              <a:spLocks noChangeArrowheads="1" noChangeShapeType="1" noTextEdit="1"/>
            </p:cNvSpPr>
            <p:nvPr/>
          </p:nvSpPr>
          <p:spPr bwMode="auto">
            <a:xfrm>
              <a:off x="3288" y="981"/>
              <a:ext cx="251" cy="11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8148"/>
                </a:avLst>
              </a:prstTxWarp>
            </a:bodyPr>
            <a:lstStyle/>
            <a:p>
              <a:pPr algn="ctr"/>
              <a:r>
                <a:rPr lang="ru-RU" sz="1600" kern="10" normalizeH="1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ООО</a:t>
              </a:r>
            </a:p>
          </p:txBody>
        </p:sp>
      </p:grp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32440" y="6381750"/>
            <a:ext cx="383436" cy="2873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AA30745-A855-46EC-9615-F3AD283992C2}" type="slidenum">
              <a:rPr lang="ru-RU" sz="1200" smtClean="0">
                <a:latin typeface="Bookman Old Style" panose="02050604050505020204" pitchFamily="18" charset="0"/>
              </a:rPr>
              <a:pPr eaLnBrk="1" hangingPunct="1">
                <a:defRPr/>
              </a:pPr>
              <a:t>9</a:t>
            </a:fld>
            <a:endParaRPr lang="ru-RU" sz="1200" dirty="0" smtClean="0">
              <a:latin typeface="Bookman Old Style" panose="02050604050505020204" pitchFamily="18" charset="0"/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323528" y="116632"/>
            <a:ext cx="88204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000" b="1" dirty="0">
                <a:ln w="12700">
                  <a:gradFill>
                    <a:gsLst>
                      <a:gs pos="0">
                        <a:schemeClr val="tx2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chemeClr val="accent1">
                          <a:shade val="100000"/>
                          <a:satMod val="115000"/>
                        </a:schemeClr>
                      </a:gs>
                    </a:gsLst>
                    <a:lin ang="5400000" scaled="0"/>
                  </a:gra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Услуги предоставляемые по промысловым направлениям нефтегазовых объектов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51520" y="908720"/>
            <a:ext cx="2664297" cy="503236"/>
          </a:xfrm>
          <a:prstGeom prst="rect">
            <a:avLst/>
          </a:prstGeom>
          <a:gradFill rotWithShape="1">
            <a:gsLst>
              <a:gs pos="0">
                <a:srgbClr val="FFFF99">
                  <a:gamma/>
                  <a:shade val="46275"/>
                  <a:invGamma/>
                  <a:alpha val="50999"/>
                </a:srgbClr>
              </a:gs>
              <a:gs pos="50000">
                <a:srgbClr val="FFFF99">
                  <a:alpha val="28000"/>
                </a:srgbClr>
              </a:gs>
              <a:gs pos="100000">
                <a:srgbClr val="FFFF99">
                  <a:gamma/>
                  <a:shade val="46275"/>
                  <a:invGamma/>
                  <a:alpha val="50999"/>
                </a:srgbClr>
              </a:gs>
            </a:gsLst>
            <a:lin ang="27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Bookman Old Style" panose="02050604050505020204" pitchFamily="18" charset="0"/>
              </a:rPr>
              <a:t>Фонтанный способ эксплуатации </a:t>
            </a:r>
            <a:endParaRPr lang="ru-RU" sz="1400" b="1" dirty="0">
              <a:latin typeface="Bookman Old Style" panose="02050604050505020204" pitchFamily="18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51521" y="1556792"/>
            <a:ext cx="2664296" cy="2592288"/>
          </a:xfrm>
          <a:prstGeom prst="rect">
            <a:avLst/>
          </a:prstGeom>
          <a:gradFill rotWithShape="1">
            <a:gsLst>
              <a:gs pos="0">
                <a:srgbClr val="FFFF99">
                  <a:gamma/>
                  <a:shade val="46275"/>
                  <a:invGamma/>
                  <a:alpha val="50999"/>
                </a:srgbClr>
              </a:gs>
              <a:gs pos="50000">
                <a:srgbClr val="FFFF99">
                  <a:alpha val="28000"/>
                </a:srgbClr>
              </a:gs>
              <a:gs pos="100000">
                <a:srgbClr val="FFFF99">
                  <a:gamma/>
                  <a:shade val="46275"/>
                  <a:invGamma/>
                  <a:alpha val="50999"/>
                </a:srgbClr>
              </a:gs>
            </a:gsLst>
            <a:lin ang="27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  <p:txBody>
          <a:bodyPr/>
          <a:lstStyle/>
          <a:p>
            <a:pPr marL="90488" indent="-90488">
              <a:defRPr/>
            </a:pPr>
            <a:r>
              <a:rPr lang="ru-RU" sz="1100" dirty="0">
                <a:latin typeface="Bookman Old Style" panose="02050604050505020204" pitchFamily="18" charset="0"/>
              </a:rPr>
              <a:t>Оказываемые Услуги:</a:t>
            </a:r>
          </a:p>
          <a:p>
            <a:pPr marL="90488" indent="-90488">
              <a:defRPr/>
            </a:pPr>
            <a:r>
              <a:rPr lang="ru-RU" sz="1100" dirty="0">
                <a:latin typeface="Bookman Old Style" panose="02050604050505020204" pitchFamily="18" charset="0"/>
              </a:rPr>
              <a:t>1. Замер дебита жидкости (воды, нефти) и газа с использованием самоходной замерной установки УЗМ.Т и </a:t>
            </a:r>
            <a:r>
              <a:rPr lang="ru-RU" sz="1100" dirty="0" smtClean="0">
                <a:latin typeface="Bookman Old Style" panose="02050604050505020204" pitchFamily="18" charset="0"/>
              </a:rPr>
              <a:t>УЗМ</a:t>
            </a:r>
            <a:endParaRPr lang="ru-RU" sz="1100" dirty="0">
              <a:latin typeface="Bookman Old Style" panose="02050604050505020204" pitchFamily="18" charset="0"/>
            </a:endParaRPr>
          </a:p>
          <a:p>
            <a:pPr marL="90488" indent="-90488">
              <a:defRPr/>
            </a:pPr>
            <a:r>
              <a:rPr lang="ru-RU" sz="1100" dirty="0">
                <a:latin typeface="Bookman Old Style" panose="02050604050505020204" pitchFamily="18" charset="0"/>
              </a:rPr>
              <a:t>2. Замер пластового и забойного </a:t>
            </a:r>
            <a:r>
              <a:rPr lang="ru-RU" sz="1100" dirty="0" smtClean="0">
                <a:latin typeface="Bookman Old Style" panose="02050604050505020204" pitchFamily="18" charset="0"/>
              </a:rPr>
              <a:t>давления</a:t>
            </a:r>
            <a:endParaRPr lang="ru-RU" sz="1100" dirty="0">
              <a:latin typeface="Bookman Old Style" panose="02050604050505020204" pitchFamily="18" charset="0"/>
            </a:endParaRPr>
          </a:p>
          <a:p>
            <a:pPr marL="90488" indent="-90488">
              <a:defRPr/>
            </a:pPr>
            <a:r>
              <a:rPr lang="ru-RU" sz="1100" dirty="0">
                <a:latin typeface="Bookman Old Style" panose="02050604050505020204" pitchFamily="18" charset="0"/>
              </a:rPr>
              <a:t>3. Отбор поверхностных </a:t>
            </a:r>
            <a:r>
              <a:rPr lang="ru-RU" sz="1100" dirty="0" smtClean="0">
                <a:latin typeface="Bookman Old Style" panose="02050604050505020204" pitchFamily="18" charset="0"/>
              </a:rPr>
              <a:t>проб</a:t>
            </a:r>
            <a:endParaRPr lang="ru-RU" sz="1100" dirty="0">
              <a:latin typeface="Bookman Old Style" panose="02050604050505020204" pitchFamily="18" charset="0"/>
            </a:endParaRPr>
          </a:p>
          <a:p>
            <a:pPr marL="90488" indent="-90488">
              <a:defRPr/>
            </a:pPr>
            <a:r>
              <a:rPr lang="ru-RU" sz="1100" dirty="0">
                <a:latin typeface="Bookman Old Style" panose="02050604050505020204" pitchFamily="18" charset="0"/>
              </a:rPr>
              <a:t>4. Отбор глубинных </a:t>
            </a:r>
            <a:r>
              <a:rPr lang="ru-RU" sz="1100" dirty="0" smtClean="0">
                <a:latin typeface="Bookman Old Style" panose="02050604050505020204" pitchFamily="18" charset="0"/>
              </a:rPr>
              <a:t>проб</a:t>
            </a:r>
            <a:endParaRPr lang="ru-RU" sz="1100" dirty="0">
              <a:latin typeface="Bookman Old Style" panose="02050604050505020204" pitchFamily="18" charset="0"/>
            </a:endParaRPr>
          </a:p>
          <a:p>
            <a:pPr marL="90488" indent="-90488">
              <a:defRPr/>
            </a:pPr>
            <a:r>
              <a:rPr lang="ru-RU" sz="1100" dirty="0">
                <a:latin typeface="Bookman Old Style" panose="02050604050505020204" pitchFamily="18" charset="0"/>
              </a:rPr>
              <a:t>5. Индикаторная кривая (</a:t>
            </a:r>
            <a:r>
              <a:rPr lang="ru-RU" sz="1100" dirty="0" smtClean="0">
                <a:latin typeface="Bookman Old Style" panose="02050604050505020204" pitchFamily="18" charset="0"/>
              </a:rPr>
              <a:t>ИК). Выбор </a:t>
            </a:r>
            <a:r>
              <a:rPr lang="ru-RU" sz="1100" dirty="0">
                <a:latin typeface="Bookman Old Style" panose="02050604050505020204" pitchFamily="18" charset="0"/>
              </a:rPr>
              <a:t>оптимального режима </a:t>
            </a:r>
            <a:r>
              <a:rPr lang="ru-RU" sz="1100" dirty="0" smtClean="0">
                <a:latin typeface="Bookman Old Style" panose="02050604050505020204" pitchFamily="18" charset="0"/>
              </a:rPr>
              <a:t>эксплуатации</a:t>
            </a:r>
            <a:endParaRPr lang="ru-RU" sz="1100" dirty="0">
              <a:latin typeface="Bookman Old Style" panose="02050604050505020204" pitchFamily="18" charset="0"/>
            </a:endParaRPr>
          </a:p>
          <a:p>
            <a:pPr marL="90488" indent="-90488">
              <a:defRPr/>
            </a:pPr>
            <a:r>
              <a:rPr lang="ru-RU" sz="1100" dirty="0">
                <a:latin typeface="Bookman Old Style" panose="02050604050505020204" pitchFamily="18" charset="0"/>
              </a:rPr>
              <a:t>6. Кривая восстановления давления (КВД</a:t>
            </a:r>
            <a:r>
              <a:rPr lang="ru-RU" sz="1100" dirty="0" smtClean="0">
                <a:latin typeface="Bookman Old Style" panose="02050604050505020204" pitchFamily="18" charset="0"/>
              </a:rPr>
              <a:t>)</a:t>
            </a:r>
            <a:endParaRPr lang="ru-RU" sz="1100" dirty="0">
              <a:latin typeface="Bookman Old Style" panose="02050604050505020204" pitchFamily="18" charset="0"/>
            </a:endParaRPr>
          </a:p>
          <a:p>
            <a:pPr marL="90488" indent="-90488">
              <a:defRPr/>
            </a:pPr>
            <a:r>
              <a:rPr lang="ru-RU" sz="1100" dirty="0">
                <a:latin typeface="Bookman Old Style" panose="02050604050505020204" pitchFamily="18" charset="0"/>
              </a:rPr>
              <a:t>8</a:t>
            </a:r>
            <a:r>
              <a:rPr lang="ru-RU" sz="1100" dirty="0" smtClean="0">
                <a:latin typeface="Bookman Old Style" panose="02050604050505020204" pitchFamily="18" charset="0"/>
              </a:rPr>
              <a:t>. </a:t>
            </a:r>
            <a:r>
              <a:rPr lang="ru-RU" sz="1100" dirty="0" err="1" smtClean="0">
                <a:latin typeface="Bookman Old Style" panose="02050604050505020204" pitchFamily="18" charset="0"/>
              </a:rPr>
              <a:t>Гидропрослушивание</a:t>
            </a:r>
            <a:r>
              <a:rPr lang="ru-RU" sz="1100" dirty="0" smtClean="0">
                <a:latin typeface="Bookman Old Style" panose="02050604050505020204" pitchFamily="18" charset="0"/>
              </a:rPr>
              <a:t> участков</a:t>
            </a:r>
            <a:endParaRPr lang="ru-RU" sz="1100" dirty="0">
              <a:latin typeface="Bookman Old Style" panose="02050604050505020204" pitchFamily="18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131840" y="908720"/>
            <a:ext cx="2520280" cy="503236"/>
          </a:xfrm>
          <a:prstGeom prst="rect">
            <a:avLst/>
          </a:prstGeom>
          <a:gradFill rotWithShape="1">
            <a:gsLst>
              <a:gs pos="0">
                <a:srgbClr val="FF99CC">
                  <a:gamma/>
                  <a:shade val="46275"/>
                  <a:invGamma/>
                  <a:alpha val="50999"/>
                </a:srgbClr>
              </a:gs>
              <a:gs pos="50000">
                <a:srgbClr val="FF99CC">
                  <a:alpha val="28000"/>
                </a:srgbClr>
              </a:gs>
              <a:gs pos="100000">
                <a:srgbClr val="FF99CC">
                  <a:gamma/>
                  <a:shade val="46275"/>
                  <a:invGamma/>
                  <a:alpha val="50999"/>
                </a:srgbClr>
              </a:gs>
            </a:gsLst>
            <a:lin ang="27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Bookman Old Style" panose="02050604050505020204" pitchFamily="18" charset="0"/>
              </a:rPr>
              <a:t>Механизированный способ эксплуатации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3142628" y="1556792"/>
            <a:ext cx="2509492" cy="2592288"/>
          </a:xfrm>
          <a:prstGeom prst="rect">
            <a:avLst/>
          </a:prstGeom>
          <a:gradFill rotWithShape="1">
            <a:gsLst>
              <a:gs pos="0">
                <a:srgbClr val="FF99CC">
                  <a:gamma/>
                  <a:shade val="46275"/>
                  <a:invGamma/>
                  <a:alpha val="50999"/>
                </a:srgbClr>
              </a:gs>
              <a:gs pos="50000">
                <a:srgbClr val="FF99CC">
                  <a:alpha val="28000"/>
                </a:srgbClr>
              </a:gs>
              <a:gs pos="100000">
                <a:srgbClr val="FF99CC">
                  <a:gamma/>
                  <a:shade val="46275"/>
                  <a:invGamma/>
                  <a:alpha val="50999"/>
                </a:srgbClr>
              </a:gs>
            </a:gsLst>
            <a:lin ang="27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  <p:txBody>
          <a:bodyPr/>
          <a:lstStyle/>
          <a:p>
            <a:pPr marL="90488" indent="-90488">
              <a:defRPr/>
            </a:pPr>
            <a:r>
              <a:rPr lang="ru-RU" sz="1100" dirty="0">
                <a:latin typeface="Bookman Old Style" panose="02050604050505020204" pitchFamily="18" charset="0"/>
              </a:rPr>
              <a:t>Оказываемые Услуги:</a:t>
            </a:r>
          </a:p>
          <a:p>
            <a:pPr marL="90488" indent="-90488">
              <a:buFont typeface="Calibri" pitchFamily="34" charset="0"/>
              <a:buAutoNum type="arabicPeriod"/>
              <a:defRPr/>
            </a:pPr>
            <a:r>
              <a:rPr lang="ru-RU" sz="1100" dirty="0" smtClean="0">
                <a:latin typeface="Bookman Old Style" panose="02050604050505020204" pitchFamily="18" charset="0"/>
              </a:rPr>
              <a:t> Замер </a:t>
            </a:r>
            <a:r>
              <a:rPr lang="ru-RU" sz="1100" dirty="0">
                <a:latin typeface="Bookman Old Style" panose="02050604050505020204" pitchFamily="18" charset="0"/>
              </a:rPr>
              <a:t>дебита жидкости (воды, нефти) и газа с использованием самоходной замерной установки УЗМ.Т и </a:t>
            </a:r>
            <a:r>
              <a:rPr lang="ru-RU" sz="1100" dirty="0" smtClean="0">
                <a:latin typeface="Bookman Old Style" panose="02050604050505020204" pitchFamily="18" charset="0"/>
              </a:rPr>
              <a:t>УЗМ</a:t>
            </a:r>
            <a:endParaRPr lang="ru-RU" sz="1100" dirty="0">
              <a:latin typeface="Bookman Old Style" panose="02050604050505020204" pitchFamily="18" charset="0"/>
            </a:endParaRPr>
          </a:p>
          <a:p>
            <a:pPr marL="90488" indent="-90488">
              <a:buFont typeface="Calibri" pitchFamily="34" charset="0"/>
              <a:buAutoNum type="arabicPeriod"/>
              <a:defRPr/>
            </a:pPr>
            <a:r>
              <a:rPr lang="ru-RU" sz="1100" dirty="0" smtClean="0">
                <a:latin typeface="Bookman Old Style" panose="02050604050505020204" pitchFamily="18" charset="0"/>
              </a:rPr>
              <a:t> Замер </a:t>
            </a:r>
            <a:r>
              <a:rPr lang="ru-RU" sz="1100" dirty="0">
                <a:latin typeface="Bookman Old Style" panose="02050604050505020204" pitchFamily="18" charset="0"/>
              </a:rPr>
              <a:t>Рпл (Нст),  </a:t>
            </a:r>
            <a:r>
              <a:rPr lang="ru-RU" sz="1100" dirty="0" smtClean="0">
                <a:latin typeface="Bookman Old Style" panose="02050604050505020204" pitchFamily="18" charset="0"/>
              </a:rPr>
              <a:t>Рзаб, </a:t>
            </a:r>
            <a:r>
              <a:rPr lang="ru-RU" sz="1100" dirty="0">
                <a:latin typeface="Bookman Old Style" panose="02050604050505020204" pitchFamily="18" charset="0"/>
              </a:rPr>
              <a:t>(</a:t>
            </a:r>
            <a:r>
              <a:rPr lang="ru-RU" sz="1100" dirty="0" err="1">
                <a:latin typeface="Bookman Old Style" panose="02050604050505020204" pitchFamily="18" charset="0"/>
              </a:rPr>
              <a:t>Ндин</a:t>
            </a:r>
            <a:r>
              <a:rPr lang="ru-RU" sz="1100" dirty="0" smtClean="0">
                <a:latin typeface="Bookman Old Style" panose="02050604050505020204" pitchFamily="18" charset="0"/>
              </a:rPr>
              <a:t>)</a:t>
            </a:r>
            <a:endParaRPr lang="ru-RU" sz="1100" dirty="0">
              <a:latin typeface="Bookman Old Style" panose="02050604050505020204" pitchFamily="18" charset="0"/>
            </a:endParaRPr>
          </a:p>
          <a:p>
            <a:pPr marL="90488" indent="-90488">
              <a:buFont typeface="Calibri" pitchFamily="34" charset="0"/>
              <a:buAutoNum type="arabicPeriod"/>
              <a:defRPr/>
            </a:pPr>
            <a:r>
              <a:rPr lang="ru-RU" sz="1100" dirty="0" smtClean="0">
                <a:latin typeface="Bookman Old Style" panose="02050604050505020204" pitchFamily="18" charset="0"/>
              </a:rPr>
              <a:t> Кривая </a:t>
            </a:r>
            <a:r>
              <a:rPr lang="ru-RU" sz="1100" dirty="0">
                <a:latin typeface="Bookman Old Style" panose="02050604050505020204" pitchFamily="18" charset="0"/>
              </a:rPr>
              <a:t>восстановления уровня (КВУ</a:t>
            </a:r>
            <a:r>
              <a:rPr lang="ru-RU" sz="1100" dirty="0" smtClean="0">
                <a:latin typeface="Bookman Old Style" panose="02050604050505020204" pitchFamily="18" charset="0"/>
              </a:rPr>
              <a:t>)</a:t>
            </a:r>
            <a:endParaRPr lang="ru-RU" sz="1100" dirty="0">
              <a:latin typeface="Bookman Old Style" panose="02050604050505020204" pitchFamily="18" charset="0"/>
            </a:endParaRPr>
          </a:p>
          <a:p>
            <a:pPr marL="90488" indent="-90488">
              <a:buFont typeface="Calibri" pitchFamily="34" charset="0"/>
              <a:buAutoNum type="arabicPeriod"/>
              <a:defRPr/>
            </a:pPr>
            <a:r>
              <a:rPr lang="ru-RU" sz="1100" dirty="0" smtClean="0">
                <a:latin typeface="Bookman Old Style" panose="02050604050505020204" pitchFamily="18" charset="0"/>
              </a:rPr>
              <a:t> </a:t>
            </a:r>
            <a:r>
              <a:rPr lang="ru-RU" sz="1100" dirty="0" err="1" smtClean="0">
                <a:latin typeface="Bookman Old Style" panose="02050604050505020204" pitchFamily="18" charset="0"/>
              </a:rPr>
              <a:t>Динамометрирование</a:t>
            </a:r>
            <a:endParaRPr lang="ru-RU" sz="1100" dirty="0">
              <a:latin typeface="Bookman Old Style" panose="02050604050505020204" pitchFamily="18" charset="0"/>
            </a:endParaRPr>
          </a:p>
          <a:p>
            <a:pPr marL="90488" indent="-90488">
              <a:buFont typeface="Calibri" pitchFamily="34" charset="0"/>
              <a:buAutoNum type="arabicPeriod"/>
              <a:defRPr/>
            </a:pPr>
            <a:r>
              <a:rPr lang="ru-RU" sz="1100" dirty="0" smtClean="0">
                <a:latin typeface="Bookman Old Style" panose="02050604050505020204" pitchFamily="18" charset="0"/>
              </a:rPr>
              <a:t> Отжим уровня</a:t>
            </a:r>
            <a:endParaRPr lang="ru-RU" sz="1100" dirty="0">
              <a:latin typeface="Bookman Old Style" panose="02050604050505020204" pitchFamily="18" charset="0"/>
            </a:endParaRPr>
          </a:p>
          <a:p>
            <a:pPr marL="90488" indent="-90488">
              <a:buFont typeface="Calibri" pitchFamily="34" charset="0"/>
              <a:buAutoNum type="arabicPeriod"/>
              <a:defRPr/>
            </a:pPr>
            <a:r>
              <a:rPr lang="ru-RU" sz="1100" dirty="0" smtClean="0">
                <a:latin typeface="Bookman Old Style" panose="02050604050505020204" pitchFamily="18" charset="0"/>
              </a:rPr>
              <a:t> Вывод </a:t>
            </a:r>
            <a:r>
              <a:rPr lang="ru-RU" sz="1100" dirty="0">
                <a:latin typeface="Bookman Old Style" panose="02050604050505020204" pitchFamily="18" charset="0"/>
              </a:rPr>
              <a:t>на </a:t>
            </a:r>
            <a:r>
              <a:rPr lang="ru-RU" sz="1100" dirty="0" smtClean="0">
                <a:latin typeface="Bookman Old Style" panose="02050604050505020204" pitchFamily="18" charset="0"/>
              </a:rPr>
              <a:t>режим</a:t>
            </a:r>
            <a:endParaRPr lang="ru-RU" sz="1100" dirty="0">
              <a:latin typeface="Bookman Old Style" panose="02050604050505020204" pitchFamily="18" charset="0"/>
            </a:endParaRPr>
          </a:p>
          <a:p>
            <a:pPr marL="90488" indent="-90488">
              <a:buFont typeface="Calibri" pitchFamily="34" charset="0"/>
              <a:buAutoNum type="arabicPeriod"/>
              <a:defRPr/>
            </a:pPr>
            <a:r>
              <a:rPr lang="ru-RU" sz="1100" dirty="0" smtClean="0">
                <a:latin typeface="Bookman Old Style" panose="02050604050505020204" pitchFamily="18" charset="0"/>
              </a:rPr>
              <a:t> Индикаторная кривая</a:t>
            </a:r>
            <a:endParaRPr lang="ru-RU" sz="1100" dirty="0">
              <a:latin typeface="Bookman Old Style" panose="02050604050505020204" pitchFamily="18" charset="0"/>
            </a:endParaRPr>
          </a:p>
          <a:p>
            <a:pPr marL="90488" indent="-90488">
              <a:buFont typeface="Calibri" pitchFamily="34" charset="0"/>
              <a:buAutoNum type="arabicPeriod"/>
              <a:defRPr/>
            </a:pPr>
            <a:r>
              <a:rPr lang="ru-RU" sz="1100" dirty="0" smtClean="0">
                <a:latin typeface="Bookman Old Style" panose="02050604050505020204" pitchFamily="18" charset="0"/>
              </a:rPr>
              <a:t> Замер </a:t>
            </a:r>
            <a:r>
              <a:rPr lang="ru-RU" sz="1100" dirty="0">
                <a:latin typeface="Bookman Old Style" panose="02050604050505020204" pitchFamily="18" charset="0"/>
              </a:rPr>
              <a:t>газового </a:t>
            </a:r>
            <a:r>
              <a:rPr lang="ru-RU" sz="1100" dirty="0" smtClean="0">
                <a:latin typeface="Bookman Old Style" panose="02050604050505020204" pitchFamily="18" charset="0"/>
              </a:rPr>
              <a:t>фактора</a:t>
            </a:r>
            <a:endParaRPr lang="ru-RU" sz="1100" dirty="0">
              <a:latin typeface="Bookman Old Style" panose="02050604050505020204" pitchFamily="18" charset="0"/>
            </a:endParaRPr>
          </a:p>
          <a:p>
            <a:pPr marL="90488" indent="-90488">
              <a:buFont typeface="Calibri" pitchFamily="34" charset="0"/>
              <a:buAutoNum type="arabicPeriod"/>
              <a:defRPr/>
            </a:pPr>
            <a:r>
              <a:rPr lang="ru-RU" sz="1100" dirty="0" smtClean="0">
                <a:latin typeface="Bookman Old Style" panose="02050604050505020204" pitchFamily="18" charset="0"/>
              </a:rPr>
              <a:t> </a:t>
            </a:r>
            <a:r>
              <a:rPr lang="ru-RU" sz="1100" dirty="0" err="1" smtClean="0">
                <a:latin typeface="Bookman Old Style" panose="02050604050505020204" pitchFamily="18" charset="0"/>
              </a:rPr>
              <a:t>Гидропрослушивание</a:t>
            </a:r>
            <a:endParaRPr lang="ru-RU" sz="1100" dirty="0">
              <a:latin typeface="Bookman Old Style" panose="02050604050505020204" pitchFamily="18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979712" y="4365104"/>
            <a:ext cx="2736304" cy="503236"/>
          </a:xfrm>
          <a:prstGeom prst="rect">
            <a:avLst/>
          </a:prstGeom>
          <a:gradFill rotWithShape="1">
            <a:gsLst>
              <a:gs pos="0">
                <a:srgbClr val="CC99FF">
                  <a:gamma/>
                  <a:shade val="46275"/>
                  <a:invGamma/>
                  <a:alpha val="50999"/>
                </a:srgbClr>
              </a:gs>
              <a:gs pos="50000">
                <a:srgbClr val="CC99FF">
                  <a:alpha val="28000"/>
                </a:srgbClr>
              </a:gs>
              <a:gs pos="100000">
                <a:srgbClr val="CC99FF">
                  <a:gamma/>
                  <a:shade val="46275"/>
                  <a:invGamma/>
                  <a:alpha val="50999"/>
                </a:srgbClr>
              </a:gs>
            </a:gsLst>
            <a:lin ang="27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Bookman Old Style" panose="02050604050505020204" pitchFamily="18" charset="0"/>
              </a:rPr>
              <a:t>Нагнетательные, Пьезометрические и др.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1979712" y="4941168"/>
            <a:ext cx="2736304" cy="1224136"/>
          </a:xfrm>
          <a:prstGeom prst="rect">
            <a:avLst/>
          </a:prstGeom>
          <a:gradFill rotWithShape="1">
            <a:gsLst>
              <a:gs pos="0">
                <a:srgbClr val="CC99FF">
                  <a:gamma/>
                  <a:shade val="46275"/>
                  <a:invGamma/>
                  <a:alpha val="50999"/>
                </a:srgbClr>
              </a:gs>
              <a:gs pos="50000">
                <a:srgbClr val="CC99FF">
                  <a:alpha val="28000"/>
                </a:srgbClr>
              </a:gs>
              <a:gs pos="100000">
                <a:srgbClr val="CC99FF">
                  <a:gamma/>
                  <a:shade val="46275"/>
                  <a:invGamma/>
                  <a:alpha val="50999"/>
                </a:srgbClr>
              </a:gs>
            </a:gsLst>
            <a:lin ang="27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latin typeface="Bookman Old Style" panose="02050604050505020204" pitchFamily="18" charset="0"/>
              </a:rPr>
              <a:t>Оказываемые Услуги:</a:t>
            </a:r>
          </a:p>
          <a:p>
            <a:pPr marL="90488" indent="-90488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100" dirty="0" smtClean="0">
                <a:latin typeface="Bookman Old Style" panose="02050604050505020204" pitchFamily="18" charset="0"/>
              </a:rPr>
              <a:t> Замер </a:t>
            </a:r>
            <a:r>
              <a:rPr lang="ru-RU" sz="1100" dirty="0">
                <a:latin typeface="Bookman Old Style" panose="02050604050505020204" pitchFamily="18" charset="0"/>
              </a:rPr>
              <a:t>пластового и забойного </a:t>
            </a:r>
            <a:r>
              <a:rPr lang="ru-RU" sz="1100" dirty="0" smtClean="0">
                <a:latin typeface="Bookman Old Style" panose="02050604050505020204" pitchFamily="18" charset="0"/>
              </a:rPr>
              <a:t>давления</a:t>
            </a:r>
            <a:endParaRPr lang="ru-RU" sz="1100" dirty="0">
              <a:latin typeface="Bookman Old Style" panose="02050604050505020204" pitchFamily="18" charset="0"/>
            </a:endParaRPr>
          </a:p>
          <a:p>
            <a:pPr marL="90488" indent="-90488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100" dirty="0" smtClean="0">
                <a:latin typeface="Bookman Old Style" panose="02050604050505020204" pitchFamily="18" charset="0"/>
              </a:rPr>
              <a:t> Кривая </a:t>
            </a:r>
            <a:r>
              <a:rPr lang="ru-RU" sz="1100" dirty="0">
                <a:latin typeface="Bookman Old Style" panose="02050604050505020204" pitchFamily="18" charset="0"/>
              </a:rPr>
              <a:t>падения давления (КПД</a:t>
            </a:r>
            <a:r>
              <a:rPr lang="ru-RU" sz="1100" dirty="0" smtClean="0">
                <a:latin typeface="Bookman Old Style" panose="02050604050505020204" pitchFamily="18" charset="0"/>
              </a:rPr>
              <a:t>)</a:t>
            </a:r>
            <a:endParaRPr lang="ru-RU" sz="1100" dirty="0">
              <a:latin typeface="Bookman Old Style" panose="02050604050505020204" pitchFamily="18" charset="0"/>
            </a:endParaRPr>
          </a:p>
          <a:p>
            <a:pPr marL="90488" indent="-90488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100" dirty="0" smtClean="0">
                <a:latin typeface="Bookman Old Style" panose="02050604050505020204" pitchFamily="18" charset="0"/>
              </a:rPr>
              <a:t> Индикаторная кривая</a:t>
            </a:r>
            <a:endParaRPr lang="ru-RU" sz="1100" dirty="0">
              <a:latin typeface="Bookman Old Style" panose="02050604050505020204" pitchFamily="18" charset="0"/>
            </a:endParaRPr>
          </a:p>
          <a:p>
            <a:pPr marL="90488" indent="-90488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100" dirty="0" smtClean="0">
                <a:latin typeface="Bookman Old Style" panose="02050604050505020204" pitchFamily="18" charset="0"/>
              </a:rPr>
              <a:t> </a:t>
            </a:r>
            <a:r>
              <a:rPr lang="ru-RU" sz="1100" dirty="0" err="1" smtClean="0">
                <a:latin typeface="Bookman Old Style" panose="02050604050505020204" pitchFamily="18" charset="0"/>
              </a:rPr>
              <a:t>Гидропрослушивание</a:t>
            </a:r>
            <a:endParaRPr lang="ru-RU" sz="1100" dirty="0">
              <a:latin typeface="Bookman Old Style" panose="02050604050505020204" pitchFamily="18" charset="0"/>
            </a:endParaRPr>
          </a:p>
          <a:p>
            <a:pPr marL="90488" indent="-90488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100" dirty="0" smtClean="0">
                <a:latin typeface="Bookman Old Style" panose="02050604050505020204" pitchFamily="18" charset="0"/>
              </a:rPr>
              <a:t> Отбор проб</a:t>
            </a:r>
            <a:endParaRPr lang="ru-RU" sz="1100" dirty="0">
              <a:latin typeface="Bookman Old Style" panose="02050604050505020204" pitchFamily="18" charset="0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5868144" y="909538"/>
            <a:ext cx="3096344" cy="502418"/>
          </a:xfrm>
          <a:prstGeom prst="rect">
            <a:avLst/>
          </a:prstGeom>
          <a:gradFill rotWithShape="1">
            <a:gsLst>
              <a:gs pos="0">
                <a:srgbClr val="00FFFF">
                  <a:gamma/>
                  <a:shade val="46275"/>
                  <a:invGamma/>
                  <a:alpha val="50999"/>
                </a:srgbClr>
              </a:gs>
              <a:gs pos="50000">
                <a:srgbClr val="00FFFF">
                  <a:alpha val="28000"/>
                </a:srgbClr>
              </a:gs>
              <a:gs pos="100000">
                <a:srgbClr val="00FFFF">
                  <a:gamma/>
                  <a:shade val="46275"/>
                  <a:invGamma/>
                  <a:alpha val="50999"/>
                </a:srgbClr>
              </a:gs>
            </a:gsLst>
            <a:lin ang="27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Bookman Old Style" panose="02050604050505020204" pitchFamily="18" charset="0"/>
              </a:rPr>
              <a:t>Скважины в пробной эксплуатации и испытании</a:t>
            </a: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868144" y="1556792"/>
            <a:ext cx="3096345" cy="2592288"/>
          </a:xfrm>
          <a:prstGeom prst="rect">
            <a:avLst/>
          </a:prstGeom>
          <a:gradFill rotWithShape="1">
            <a:gsLst>
              <a:gs pos="0">
                <a:srgbClr val="00FFFF">
                  <a:gamma/>
                  <a:shade val="46275"/>
                  <a:invGamma/>
                  <a:alpha val="50999"/>
                </a:srgbClr>
              </a:gs>
              <a:gs pos="50000">
                <a:srgbClr val="00FFFF">
                  <a:alpha val="28000"/>
                </a:srgbClr>
              </a:gs>
              <a:gs pos="100000">
                <a:srgbClr val="00FFFF">
                  <a:gamma/>
                  <a:shade val="46275"/>
                  <a:invGamma/>
                  <a:alpha val="50999"/>
                </a:srgbClr>
              </a:gs>
            </a:gsLst>
            <a:lin ang="27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  <p:txBody>
          <a:bodyPr/>
          <a:lstStyle/>
          <a:p>
            <a:pPr marL="90488" indent="-90488">
              <a:defRPr/>
            </a:pPr>
            <a:r>
              <a:rPr lang="ru-RU" sz="1100" dirty="0">
                <a:latin typeface="Bookman Old Style" panose="02050604050505020204" pitchFamily="18" charset="0"/>
              </a:rPr>
              <a:t>Оказываемые Услуги:</a:t>
            </a:r>
          </a:p>
          <a:p>
            <a:pPr marL="90488" indent="-90488">
              <a:buFontTx/>
              <a:buAutoNum type="arabicPeriod"/>
              <a:defRPr/>
            </a:pPr>
            <a:r>
              <a:rPr lang="ru-RU" sz="1100" dirty="0" smtClean="0">
                <a:latin typeface="Bookman Old Style" panose="02050604050505020204" pitchFamily="18" charset="0"/>
              </a:rPr>
              <a:t> Замер </a:t>
            </a:r>
            <a:r>
              <a:rPr lang="ru-RU" sz="1100" dirty="0">
                <a:latin typeface="Bookman Old Style" panose="02050604050505020204" pitchFamily="18" charset="0"/>
              </a:rPr>
              <a:t>дебита жидкости (воды, нефти) и газа с использованием самоходной замерной установки УЗМ.Т и УЗМ с одновременной утилизацией газа путем сжигания через «факел</a:t>
            </a:r>
            <a:r>
              <a:rPr lang="ru-RU" sz="1100" dirty="0" smtClean="0">
                <a:latin typeface="Bookman Old Style" panose="02050604050505020204" pitchFamily="18" charset="0"/>
              </a:rPr>
              <a:t>»</a:t>
            </a:r>
            <a:endParaRPr lang="ru-RU" sz="1100" dirty="0">
              <a:latin typeface="Bookman Old Style" panose="02050604050505020204" pitchFamily="18" charset="0"/>
            </a:endParaRPr>
          </a:p>
          <a:p>
            <a:pPr marL="90488" indent="-90488">
              <a:buFontTx/>
              <a:buAutoNum type="arabicPeriod"/>
              <a:defRPr/>
            </a:pPr>
            <a:r>
              <a:rPr lang="ru-RU" sz="1100" dirty="0" smtClean="0">
                <a:latin typeface="Bookman Old Style" panose="02050604050505020204" pitchFamily="18" charset="0"/>
              </a:rPr>
              <a:t> Установка </a:t>
            </a:r>
            <a:r>
              <a:rPr lang="ru-RU" sz="1100" dirty="0">
                <a:latin typeface="Bookman Old Style" panose="02050604050505020204" pitchFamily="18" charset="0"/>
              </a:rPr>
              <a:t>и обвязка сепаратора (НГС)</a:t>
            </a:r>
          </a:p>
          <a:p>
            <a:pPr marL="179388">
              <a:buFont typeface="Arial" charset="0"/>
              <a:buChar char="•"/>
              <a:defRPr/>
            </a:pPr>
            <a:r>
              <a:rPr lang="ru-RU" sz="1100" dirty="0" smtClean="0">
                <a:latin typeface="Bookman Old Style" panose="02050604050505020204" pitchFamily="18" charset="0"/>
              </a:rPr>
              <a:t> Замер </a:t>
            </a:r>
            <a:r>
              <a:rPr lang="ru-RU" sz="1100" dirty="0">
                <a:latin typeface="Bookman Old Style" panose="02050604050505020204" pitchFamily="18" charset="0"/>
              </a:rPr>
              <a:t>дебита жидкости, газа</a:t>
            </a:r>
          </a:p>
          <a:p>
            <a:pPr marL="269875" indent="-90488">
              <a:buFont typeface="Arial" charset="0"/>
              <a:buChar char="•"/>
              <a:defRPr/>
            </a:pPr>
            <a:r>
              <a:rPr lang="ru-RU" sz="1100" dirty="0">
                <a:latin typeface="Bookman Old Style" panose="02050604050505020204" pitchFamily="18" charset="0"/>
              </a:rPr>
              <a:t>Отбор проб газа</a:t>
            </a:r>
          </a:p>
          <a:p>
            <a:pPr marL="90488" indent="-90488">
              <a:defRPr/>
            </a:pPr>
            <a:r>
              <a:rPr lang="ru-RU" sz="1100" dirty="0">
                <a:latin typeface="Bookman Old Style" panose="02050604050505020204" pitchFamily="18" charset="0"/>
              </a:rPr>
              <a:t>3. </a:t>
            </a:r>
            <a:r>
              <a:rPr lang="ru-RU" sz="1100" dirty="0" smtClean="0">
                <a:latin typeface="Bookman Old Style" panose="02050604050505020204" pitchFamily="18" charset="0"/>
              </a:rPr>
              <a:t>Исследования </a:t>
            </a:r>
            <a:r>
              <a:rPr lang="ru-RU" sz="1100" dirty="0">
                <a:latin typeface="Bookman Old Style" panose="02050604050505020204" pitchFamily="18" charset="0"/>
              </a:rPr>
              <a:t>объектов</a:t>
            </a:r>
          </a:p>
          <a:p>
            <a:pPr marL="179388" indent="-88900">
              <a:buFont typeface="Arial" charset="0"/>
              <a:buChar char="•"/>
              <a:defRPr/>
            </a:pPr>
            <a:r>
              <a:rPr lang="ru-RU" sz="1100" dirty="0">
                <a:latin typeface="Bookman Old Style" panose="02050604050505020204" pitchFamily="18" charset="0"/>
              </a:rPr>
              <a:t>Кривая восстановления давления (КВД)</a:t>
            </a:r>
          </a:p>
          <a:p>
            <a:pPr marL="179388" indent="-88900">
              <a:buFont typeface="Arial" charset="0"/>
              <a:buChar char="•"/>
              <a:defRPr/>
            </a:pPr>
            <a:r>
              <a:rPr lang="ru-RU" sz="1100" dirty="0">
                <a:latin typeface="Bookman Old Style" panose="02050604050505020204" pitchFamily="18" charset="0"/>
              </a:rPr>
              <a:t>Отбор глубинных проб</a:t>
            </a:r>
          </a:p>
          <a:p>
            <a:pPr marL="179388" indent="-88900">
              <a:buFont typeface="Arial" charset="0"/>
              <a:buChar char="•"/>
              <a:defRPr/>
            </a:pPr>
            <a:r>
              <a:rPr lang="ru-RU" sz="1100" dirty="0">
                <a:latin typeface="Bookman Old Style" panose="02050604050505020204" pitchFamily="18" charset="0"/>
              </a:rPr>
              <a:t>Отбор устьевых проб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4932040" y="4365104"/>
            <a:ext cx="2951162" cy="503236"/>
          </a:xfrm>
          <a:prstGeom prst="rect">
            <a:avLst/>
          </a:prstGeom>
          <a:gradFill rotWithShape="1">
            <a:gsLst>
              <a:gs pos="0">
                <a:srgbClr val="CC99FF">
                  <a:gamma/>
                  <a:shade val="46275"/>
                  <a:invGamma/>
                  <a:alpha val="50999"/>
                </a:srgbClr>
              </a:gs>
              <a:gs pos="50000">
                <a:srgbClr val="CC99FF">
                  <a:alpha val="28000"/>
                </a:srgbClr>
              </a:gs>
              <a:gs pos="100000">
                <a:srgbClr val="CC99FF">
                  <a:gamma/>
                  <a:shade val="46275"/>
                  <a:invGamma/>
                  <a:alpha val="50999"/>
                </a:srgbClr>
              </a:gs>
            </a:gsLst>
            <a:lin ang="27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err="1" smtClean="0">
                <a:latin typeface="Bookman Old Style" panose="02050604050505020204" pitchFamily="18" charset="0"/>
              </a:rPr>
              <a:t>Инженерно</a:t>
            </a:r>
            <a:r>
              <a:rPr lang="ru-RU" sz="1400" b="1" dirty="0" smtClean="0">
                <a:latin typeface="Bookman Old Style" panose="02050604050505020204" pitchFamily="18" charset="0"/>
              </a:rPr>
              <a:t>–аналитическое </a:t>
            </a:r>
            <a:r>
              <a:rPr lang="ru-RU" sz="1400" b="1" dirty="0">
                <a:latin typeface="Bookman Old Style" panose="02050604050505020204" pitchFamily="18" charset="0"/>
              </a:rPr>
              <a:t>сопровождение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4932040" y="4941168"/>
            <a:ext cx="2952328" cy="1224136"/>
          </a:xfrm>
          <a:prstGeom prst="rect">
            <a:avLst/>
          </a:prstGeom>
          <a:gradFill rotWithShape="1">
            <a:gsLst>
              <a:gs pos="0">
                <a:srgbClr val="CC99FF">
                  <a:gamma/>
                  <a:shade val="46275"/>
                  <a:invGamma/>
                  <a:alpha val="50999"/>
                </a:srgbClr>
              </a:gs>
              <a:gs pos="50000">
                <a:srgbClr val="CC99FF">
                  <a:alpha val="28000"/>
                </a:srgbClr>
              </a:gs>
              <a:gs pos="100000">
                <a:srgbClr val="CC99FF">
                  <a:gamma/>
                  <a:shade val="46275"/>
                  <a:invGamma/>
                  <a:alpha val="50999"/>
                </a:srgbClr>
              </a:gs>
            </a:gsLst>
            <a:lin ang="27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latin typeface="Bookman Old Style" panose="02050604050505020204" pitchFamily="18" charset="0"/>
              </a:rPr>
              <a:t>Оказываемые Услуги:</a:t>
            </a:r>
          </a:p>
          <a:p>
            <a:pPr marL="90488" indent="-90488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100" dirty="0" smtClean="0">
                <a:latin typeface="Bookman Old Style" panose="02050604050505020204" pitchFamily="18" charset="0"/>
              </a:rPr>
              <a:t> Подбор </a:t>
            </a:r>
            <a:r>
              <a:rPr lang="ru-RU" sz="1100" dirty="0">
                <a:latin typeface="Bookman Old Style" panose="02050604050505020204" pitchFamily="18" charset="0"/>
              </a:rPr>
              <a:t>оптимального объема </a:t>
            </a:r>
            <a:r>
              <a:rPr lang="ru-RU" sz="1100" dirty="0" smtClean="0">
                <a:latin typeface="Bookman Old Style" panose="02050604050505020204" pitchFamily="18" charset="0"/>
              </a:rPr>
              <a:t>исследований</a:t>
            </a:r>
            <a:endParaRPr lang="ru-RU" sz="1100" dirty="0">
              <a:latin typeface="Bookman Old Style" panose="02050604050505020204" pitchFamily="18" charset="0"/>
            </a:endParaRPr>
          </a:p>
          <a:p>
            <a:pPr marL="90488" indent="-90488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100" dirty="0" smtClean="0">
                <a:latin typeface="Bookman Old Style" panose="02050604050505020204" pitchFamily="18" charset="0"/>
              </a:rPr>
              <a:t> Интерпретация </a:t>
            </a:r>
            <a:r>
              <a:rPr lang="ru-RU" sz="1100" dirty="0">
                <a:latin typeface="Bookman Old Style" panose="02050604050505020204" pitchFamily="18" charset="0"/>
              </a:rPr>
              <a:t>ГДИС с выдачей </a:t>
            </a:r>
            <a:r>
              <a:rPr lang="ru-RU" sz="1100" dirty="0" smtClean="0">
                <a:latin typeface="Bookman Old Style" panose="02050604050505020204" pitchFamily="18" charset="0"/>
              </a:rPr>
              <a:t>отчетов</a:t>
            </a:r>
            <a:endParaRPr lang="ru-RU" sz="1100" dirty="0">
              <a:latin typeface="Bookman Old Style" panose="02050604050505020204" pitchFamily="18" charset="0"/>
            </a:endParaRPr>
          </a:p>
          <a:p>
            <a:pPr marL="90488" indent="-90488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100" dirty="0" smtClean="0">
                <a:latin typeface="Bookman Old Style" panose="02050604050505020204" pitchFamily="18" charset="0"/>
              </a:rPr>
              <a:t> </a:t>
            </a:r>
            <a:r>
              <a:rPr lang="ru-RU" sz="1100" dirty="0" err="1" smtClean="0">
                <a:latin typeface="Bookman Old Style" panose="02050604050505020204" pitchFamily="18" charset="0"/>
              </a:rPr>
              <a:t>Картопостроение</a:t>
            </a:r>
            <a:endParaRPr lang="ru-RU" sz="1100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14090</TotalTime>
  <Words>1262</Words>
  <Application>Microsoft Office PowerPoint</Application>
  <PresentationFormat>Экран (4:3)</PresentationFormat>
  <Paragraphs>252</Paragraphs>
  <Slides>15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Bookman Old Style</vt:lpstr>
      <vt:lpstr>Calibri</vt:lpstr>
      <vt:lpstr>Monotype Corsiva</vt:lpstr>
      <vt:lpstr>Tahoma</vt:lpstr>
      <vt:lpstr>Times New Roman</vt:lpstr>
      <vt:lpstr>Wingdings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Леонид Могильнер</dc:creator>
  <cp:lastModifiedBy>KUZNECOVA</cp:lastModifiedBy>
  <cp:revision>303</cp:revision>
  <dcterms:created xsi:type="dcterms:W3CDTF">2009-08-02T14:55:15Z</dcterms:created>
  <dcterms:modified xsi:type="dcterms:W3CDTF">2020-05-29T03:49:22Z</dcterms:modified>
</cp:coreProperties>
</file>